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303" r:id="rId4"/>
    <p:sldId id="276" r:id="rId5"/>
    <p:sldId id="279" r:id="rId6"/>
    <p:sldId id="280" r:id="rId7"/>
    <p:sldId id="284" r:id="rId8"/>
    <p:sldId id="285" r:id="rId9"/>
    <p:sldId id="297" r:id="rId10"/>
    <p:sldId id="299" r:id="rId11"/>
    <p:sldId id="298" r:id="rId12"/>
    <p:sldId id="300" r:id="rId13"/>
    <p:sldId id="301" r:id="rId14"/>
    <p:sldId id="302" r:id="rId15"/>
    <p:sldId id="304" r:id="rId16"/>
    <p:sldId id="296" r:id="rId17"/>
    <p:sldId id="278" r:id="rId18"/>
    <p:sldId id="290" r:id="rId19"/>
    <p:sldId id="288" r:id="rId20"/>
    <p:sldId id="307" r:id="rId21"/>
    <p:sldId id="310" r:id="rId22"/>
    <p:sldId id="308" r:id="rId23"/>
    <p:sldId id="281" r:id="rId24"/>
    <p:sldId id="311" r:id="rId25"/>
    <p:sldId id="286" r:id="rId26"/>
    <p:sldId id="289" r:id="rId27"/>
    <p:sldId id="287" r:id="rId28"/>
    <p:sldId id="294" r:id="rId29"/>
    <p:sldId id="313" r:id="rId30"/>
    <p:sldId id="277" r:id="rId31"/>
    <p:sldId id="312" r:id="rId32"/>
    <p:sldId id="292" r:id="rId33"/>
    <p:sldId id="295" r:id="rId34"/>
    <p:sldId id="314" r:id="rId35"/>
    <p:sldId id="293" r:id="rId36"/>
    <p:sldId id="315" r:id="rId37"/>
    <p:sldId id="275" r:id="rId38"/>
    <p:sldId id="316" r:id="rId39"/>
    <p:sldId id="261" r:id="rId4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353"/>
    <a:srgbClr val="EDE221"/>
    <a:srgbClr val="D8BE73"/>
    <a:srgbClr val="F2F2F2"/>
    <a:srgbClr val="97B5CA"/>
    <a:srgbClr val="1CB0CA"/>
    <a:srgbClr val="005B7D"/>
    <a:srgbClr val="2CAFC7"/>
    <a:srgbClr val="165C7D"/>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B4EAC-F000-4258-AA8E-899135D3736B}" v="7" dt="2020-04-29T21:58:26.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3A6C0-B1C1-4D21-8F87-F6CBBB3C174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8E01841D-220E-4C11-AB6D-6563191AA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EEDC3300-D00B-4605-B216-D78B62E7CF4A}"/>
              </a:ext>
            </a:extLst>
          </p:cNvPr>
          <p:cNvSpPr>
            <a:spLocks noGrp="1"/>
          </p:cNvSpPr>
          <p:nvPr>
            <p:ph type="dt" sz="half" idx="10"/>
          </p:nvPr>
        </p:nvSpPr>
        <p:spPr/>
        <p:txBody>
          <a:bodyPr/>
          <a:lstStyle/>
          <a:p>
            <a:fld id="{396EA6FA-D707-4414-ABBF-83FB4DFB21F6}" type="datetimeFigureOut">
              <a:rPr lang="es-MX" smtClean="0"/>
              <a:t>25/05/2020</a:t>
            </a:fld>
            <a:endParaRPr lang="es-MX"/>
          </a:p>
        </p:txBody>
      </p:sp>
      <p:sp>
        <p:nvSpPr>
          <p:cNvPr id="5" name="Marcador de pie de página 4">
            <a:extLst>
              <a:ext uri="{FF2B5EF4-FFF2-40B4-BE49-F238E27FC236}">
                <a16:creationId xmlns:a16="http://schemas.microsoft.com/office/drawing/2014/main" id="{C97BAC00-3D80-4F68-92ED-FC3C88DA8A8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9D3AA23-EC32-4D3C-B276-FA5EC0EB992A}"/>
              </a:ext>
            </a:extLst>
          </p:cNvPr>
          <p:cNvSpPr>
            <a:spLocks noGrp="1"/>
          </p:cNvSpPr>
          <p:nvPr>
            <p:ph type="sldNum" sz="quarter" idx="12"/>
          </p:nvPr>
        </p:nvSpPr>
        <p:spPr/>
        <p:txBody>
          <a:bodyPr/>
          <a:lstStyle/>
          <a:p>
            <a:fld id="{BF3284BB-71F1-4202-B484-593BEF61D14C}" type="slidenum">
              <a:rPr lang="es-MX" smtClean="0"/>
              <a:t>‹Nº›</a:t>
            </a:fld>
            <a:endParaRPr lang="es-MX"/>
          </a:p>
        </p:txBody>
      </p:sp>
    </p:spTree>
    <p:extLst>
      <p:ext uri="{BB962C8B-B14F-4D97-AF65-F5344CB8AC3E}">
        <p14:creationId xmlns:p14="http://schemas.microsoft.com/office/powerpoint/2010/main" val="284191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386ED-DE4F-4229-B484-436FBC7CF2A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92EF235-5DAA-4BF6-9945-0762F204E4C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3612467-D936-4881-B789-0B3AC3E46DC9}"/>
              </a:ext>
            </a:extLst>
          </p:cNvPr>
          <p:cNvSpPr>
            <a:spLocks noGrp="1"/>
          </p:cNvSpPr>
          <p:nvPr>
            <p:ph type="dt" sz="half" idx="10"/>
          </p:nvPr>
        </p:nvSpPr>
        <p:spPr/>
        <p:txBody>
          <a:bodyPr/>
          <a:lstStyle/>
          <a:p>
            <a:fld id="{396EA6FA-D707-4414-ABBF-83FB4DFB21F6}" type="datetimeFigureOut">
              <a:rPr lang="es-MX" smtClean="0"/>
              <a:t>25/05/2020</a:t>
            </a:fld>
            <a:endParaRPr lang="es-MX"/>
          </a:p>
        </p:txBody>
      </p:sp>
      <p:sp>
        <p:nvSpPr>
          <p:cNvPr id="5" name="Marcador de pie de página 4">
            <a:extLst>
              <a:ext uri="{FF2B5EF4-FFF2-40B4-BE49-F238E27FC236}">
                <a16:creationId xmlns:a16="http://schemas.microsoft.com/office/drawing/2014/main" id="{0D19C4DB-FC69-4C69-8B40-AE4E6FE7A6A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E1837BF-A449-4ABB-9495-A3FCE4CE20EB}"/>
              </a:ext>
            </a:extLst>
          </p:cNvPr>
          <p:cNvSpPr>
            <a:spLocks noGrp="1"/>
          </p:cNvSpPr>
          <p:nvPr>
            <p:ph type="sldNum" sz="quarter" idx="12"/>
          </p:nvPr>
        </p:nvSpPr>
        <p:spPr/>
        <p:txBody>
          <a:bodyPr/>
          <a:lstStyle/>
          <a:p>
            <a:fld id="{BF3284BB-71F1-4202-B484-593BEF61D14C}" type="slidenum">
              <a:rPr lang="es-MX" smtClean="0"/>
              <a:t>‹Nº›</a:t>
            </a:fld>
            <a:endParaRPr lang="es-MX"/>
          </a:p>
        </p:txBody>
      </p:sp>
    </p:spTree>
    <p:extLst>
      <p:ext uri="{BB962C8B-B14F-4D97-AF65-F5344CB8AC3E}">
        <p14:creationId xmlns:p14="http://schemas.microsoft.com/office/powerpoint/2010/main" val="109737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A8C0EC5-A65C-49D2-A847-752467D2C45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BEED93C-AE8A-4CA4-B221-747A9897306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AA2275A-0698-445F-BCB9-787252E48BF0}"/>
              </a:ext>
            </a:extLst>
          </p:cNvPr>
          <p:cNvSpPr>
            <a:spLocks noGrp="1"/>
          </p:cNvSpPr>
          <p:nvPr>
            <p:ph type="dt" sz="half" idx="10"/>
          </p:nvPr>
        </p:nvSpPr>
        <p:spPr/>
        <p:txBody>
          <a:bodyPr/>
          <a:lstStyle/>
          <a:p>
            <a:fld id="{396EA6FA-D707-4414-ABBF-83FB4DFB21F6}" type="datetimeFigureOut">
              <a:rPr lang="es-MX" smtClean="0"/>
              <a:t>25/05/2020</a:t>
            </a:fld>
            <a:endParaRPr lang="es-MX"/>
          </a:p>
        </p:txBody>
      </p:sp>
      <p:sp>
        <p:nvSpPr>
          <p:cNvPr id="5" name="Marcador de pie de página 4">
            <a:extLst>
              <a:ext uri="{FF2B5EF4-FFF2-40B4-BE49-F238E27FC236}">
                <a16:creationId xmlns:a16="http://schemas.microsoft.com/office/drawing/2014/main" id="{47693B5A-0EDC-4E7D-8D2B-96FBAA54613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705828A-22ED-44C7-9055-148AA87313F1}"/>
              </a:ext>
            </a:extLst>
          </p:cNvPr>
          <p:cNvSpPr>
            <a:spLocks noGrp="1"/>
          </p:cNvSpPr>
          <p:nvPr>
            <p:ph type="sldNum" sz="quarter" idx="12"/>
          </p:nvPr>
        </p:nvSpPr>
        <p:spPr/>
        <p:txBody>
          <a:bodyPr/>
          <a:lstStyle/>
          <a:p>
            <a:fld id="{BF3284BB-71F1-4202-B484-593BEF61D14C}" type="slidenum">
              <a:rPr lang="es-MX" smtClean="0"/>
              <a:t>‹Nº›</a:t>
            </a:fld>
            <a:endParaRPr lang="es-MX"/>
          </a:p>
        </p:txBody>
      </p:sp>
    </p:spTree>
    <p:extLst>
      <p:ext uri="{BB962C8B-B14F-4D97-AF65-F5344CB8AC3E}">
        <p14:creationId xmlns:p14="http://schemas.microsoft.com/office/powerpoint/2010/main" val="417075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BE09EB-6C4E-4E8D-AA55-4AAFC96284F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69B6F61-5288-4435-95C2-F8471FCD9B2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937A611-FFDB-4BA5-9E14-A5CBFB2D0F88}"/>
              </a:ext>
            </a:extLst>
          </p:cNvPr>
          <p:cNvSpPr>
            <a:spLocks noGrp="1"/>
          </p:cNvSpPr>
          <p:nvPr>
            <p:ph type="dt" sz="half" idx="10"/>
          </p:nvPr>
        </p:nvSpPr>
        <p:spPr/>
        <p:txBody>
          <a:bodyPr/>
          <a:lstStyle/>
          <a:p>
            <a:fld id="{396EA6FA-D707-4414-ABBF-83FB4DFB21F6}" type="datetimeFigureOut">
              <a:rPr lang="es-MX" smtClean="0"/>
              <a:t>25/05/2020</a:t>
            </a:fld>
            <a:endParaRPr lang="es-MX"/>
          </a:p>
        </p:txBody>
      </p:sp>
      <p:sp>
        <p:nvSpPr>
          <p:cNvPr id="5" name="Marcador de pie de página 4">
            <a:extLst>
              <a:ext uri="{FF2B5EF4-FFF2-40B4-BE49-F238E27FC236}">
                <a16:creationId xmlns:a16="http://schemas.microsoft.com/office/drawing/2014/main" id="{892037CB-67AA-49DD-918B-66D30DB811D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FB48DCC-9656-4942-B38E-88BA19BF690D}"/>
              </a:ext>
            </a:extLst>
          </p:cNvPr>
          <p:cNvSpPr>
            <a:spLocks noGrp="1"/>
          </p:cNvSpPr>
          <p:nvPr>
            <p:ph type="sldNum" sz="quarter" idx="12"/>
          </p:nvPr>
        </p:nvSpPr>
        <p:spPr/>
        <p:txBody>
          <a:bodyPr/>
          <a:lstStyle/>
          <a:p>
            <a:fld id="{BF3284BB-71F1-4202-B484-593BEF61D14C}" type="slidenum">
              <a:rPr lang="es-MX" smtClean="0"/>
              <a:t>‹Nº›</a:t>
            </a:fld>
            <a:endParaRPr lang="es-MX"/>
          </a:p>
        </p:txBody>
      </p:sp>
    </p:spTree>
    <p:extLst>
      <p:ext uri="{BB962C8B-B14F-4D97-AF65-F5344CB8AC3E}">
        <p14:creationId xmlns:p14="http://schemas.microsoft.com/office/powerpoint/2010/main" val="123240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D30DF1-24F5-4E6C-9C13-3FCE0B15200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C0D6539-9B80-494C-9625-B604A61B7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01AEC55-65F8-40CC-8231-BD46742D5133}"/>
              </a:ext>
            </a:extLst>
          </p:cNvPr>
          <p:cNvSpPr>
            <a:spLocks noGrp="1"/>
          </p:cNvSpPr>
          <p:nvPr>
            <p:ph type="dt" sz="half" idx="10"/>
          </p:nvPr>
        </p:nvSpPr>
        <p:spPr/>
        <p:txBody>
          <a:bodyPr/>
          <a:lstStyle/>
          <a:p>
            <a:fld id="{396EA6FA-D707-4414-ABBF-83FB4DFB21F6}" type="datetimeFigureOut">
              <a:rPr lang="es-MX" smtClean="0"/>
              <a:t>25/05/2020</a:t>
            </a:fld>
            <a:endParaRPr lang="es-MX"/>
          </a:p>
        </p:txBody>
      </p:sp>
      <p:sp>
        <p:nvSpPr>
          <p:cNvPr id="5" name="Marcador de pie de página 4">
            <a:extLst>
              <a:ext uri="{FF2B5EF4-FFF2-40B4-BE49-F238E27FC236}">
                <a16:creationId xmlns:a16="http://schemas.microsoft.com/office/drawing/2014/main" id="{E640F308-E6F5-4BB2-A8FA-E4111FB8713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D4B8454-D478-41DE-A723-717237737283}"/>
              </a:ext>
            </a:extLst>
          </p:cNvPr>
          <p:cNvSpPr>
            <a:spLocks noGrp="1"/>
          </p:cNvSpPr>
          <p:nvPr>
            <p:ph type="sldNum" sz="quarter" idx="12"/>
          </p:nvPr>
        </p:nvSpPr>
        <p:spPr/>
        <p:txBody>
          <a:bodyPr/>
          <a:lstStyle/>
          <a:p>
            <a:fld id="{BF3284BB-71F1-4202-B484-593BEF61D14C}" type="slidenum">
              <a:rPr lang="es-MX" smtClean="0"/>
              <a:t>‹Nº›</a:t>
            </a:fld>
            <a:endParaRPr lang="es-MX"/>
          </a:p>
        </p:txBody>
      </p:sp>
    </p:spTree>
    <p:extLst>
      <p:ext uri="{BB962C8B-B14F-4D97-AF65-F5344CB8AC3E}">
        <p14:creationId xmlns:p14="http://schemas.microsoft.com/office/powerpoint/2010/main" val="325324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BBEFF-5013-404F-A4F1-1541A00F744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2752541-83D1-49F8-A0A7-E3719DA2EFD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B995C402-ABF6-4D69-B47E-40F0C8EE02C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96BA068-A934-49B3-A2DB-AAA60EF24D07}"/>
              </a:ext>
            </a:extLst>
          </p:cNvPr>
          <p:cNvSpPr>
            <a:spLocks noGrp="1"/>
          </p:cNvSpPr>
          <p:nvPr>
            <p:ph type="dt" sz="half" idx="10"/>
          </p:nvPr>
        </p:nvSpPr>
        <p:spPr/>
        <p:txBody>
          <a:bodyPr/>
          <a:lstStyle/>
          <a:p>
            <a:fld id="{396EA6FA-D707-4414-ABBF-83FB4DFB21F6}" type="datetimeFigureOut">
              <a:rPr lang="es-MX" smtClean="0"/>
              <a:t>25/05/2020</a:t>
            </a:fld>
            <a:endParaRPr lang="es-MX"/>
          </a:p>
        </p:txBody>
      </p:sp>
      <p:sp>
        <p:nvSpPr>
          <p:cNvPr id="6" name="Marcador de pie de página 5">
            <a:extLst>
              <a:ext uri="{FF2B5EF4-FFF2-40B4-BE49-F238E27FC236}">
                <a16:creationId xmlns:a16="http://schemas.microsoft.com/office/drawing/2014/main" id="{628EA416-A5E5-4837-9E2A-5CA84C293FA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50D872F-AD46-4CF2-A2BC-C02CA76A8981}"/>
              </a:ext>
            </a:extLst>
          </p:cNvPr>
          <p:cNvSpPr>
            <a:spLocks noGrp="1"/>
          </p:cNvSpPr>
          <p:nvPr>
            <p:ph type="sldNum" sz="quarter" idx="12"/>
          </p:nvPr>
        </p:nvSpPr>
        <p:spPr/>
        <p:txBody>
          <a:bodyPr/>
          <a:lstStyle/>
          <a:p>
            <a:fld id="{BF3284BB-71F1-4202-B484-593BEF61D14C}" type="slidenum">
              <a:rPr lang="es-MX" smtClean="0"/>
              <a:t>‹Nº›</a:t>
            </a:fld>
            <a:endParaRPr lang="es-MX"/>
          </a:p>
        </p:txBody>
      </p:sp>
    </p:spTree>
    <p:extLst>
      <p:ext uri="{BB962C8B-B14F-4D97-AF65-F5344CB8AC3E}">
        <p14:creationId xmlns:p14="http://schemas.microsoft.com/office/powerpoint/2010/main" val="379553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629B1-A6DE-4F21-8B9B-B07C4C04AB5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CD1585F-67B5-4368-BE90-31DDE06339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7CFED68-EC35-447A-B977-20D0BE9AAD1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C5B6253-FAE5-4F23-97C8-B415256A98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3FB54F5-6F6A-4E5B-B64B-61A54F6C64F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1E1756FD-5787-4B9D-B350-E55FA42BA688}"/>
              </a:ext>
            </a:extLst>
          </p:cNvPr>
          <p:cNvSpPr>
            <a:spLocks noGrp="1"/>
          </p:cNvSpPr>
          <p:nvPr>
            <p:ph type="dt" sz="half" idx="10"/>
          </p:nvPr>
        </p:nvSpPr>
        <p:spPr/>
        <p:txBody>
          <a:bodyPr/>
          <a:lstStyle/>
          <a:p>
            <a:fld id="{396EA6FA-D707-4414-ABBF-83FB4DFB21F6}" type="datetimeFigureOut">
              <a:rPr lang="es-MX" smtClean="0"/>
              <a:t>25/05/2020</a:t>
            </a:fld>
            <a:endParaRPr lang="es-MX"/>
          </a:p>
        </p:txBody>
      </p:sp>
      <p:sp>
        <p:nvSpPr>
          <p:cNvPr id="8" name="Marcador de pie de página 7">
            <a:extLst>
              <a:ext uri="{FF2B5EF4-FFF2-40B4-BE49-F238E27FC236}">
                <a16:creationId xmlns:a16="http://schemas.microsoft.com/office/drawing/2014/main" id="{15797C3C-7763-4BDA-BEAF-DA39A09008E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E29B0D68-5ED9-46ED-B0D7-8586EE1B27B6}"/>
              </a:ext>
            </a:extLst>
          </p:cNvPr>
          <p:cNvSpPr>
            <a:spLocks noGrp="1"/>
          </p:cNvSpPr>
          <p:nvPr>
            <p:ph type="sldNum" sz="quarter" idx="12"/>
          </p:nvPr>
        </p:nvSpPr>
        <p:spPr/>
        <p:txBody>
          <a:bodyPr/>
          <a:lstStyle/>
          <a:p>
            <a:fld id="{BF3284BB-71F1-4202-B484-593BEF61D14C}" type="slidenum">
              <a:rPr lang="es-MX" smtClean="0"/>
              <a:t>‹Nº›</a:t>
            </a:fld>
            <a:endParaRPr lang="es-MX"/>
          </a:p>
        </p:txBody>
      </p:sp>
    </p:spTree>
    <p:extLst>
      <p:ext uri="{BB962C8B-B14F-4D97-AF65-F5344CB8AC3E}">
        <p14:creationId xmlns:p14="http://schemas.microsoft.com/office/powerpoint/2010/main" val="11314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22C37-5295-45E2-AB34-584CFA71E06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7E0FAB9-08F7-44D4-8DF7-0122B3C4EACE}"/>
              </a:ext>
            </a:extLst>
          </p:cNvPr>
          <p:cNvSpPr>
            <a:spLocks noGrp="1"/>
          </p:cNvSpPr>
          <p:nvPr>
            <p:ph type="dt" sz="half" idx="10"/>
          </p:nvPr>
        </p:nvSpPr>
        <p:spPr/>
        <p:txBody>
          <a:bodyPr/>
          <a:lstStyle/>
          <a:p>
            <a:fld id="{396EA6FA-D707-4414-ABBF-83FB4DFB21F6}" type="datetimeFigureOut">
              <a:rPr lang="es-MX" smtClean="0"/>
              <a:t>25/05/2020</a:t>
            </a:fld>
            <a:endParaRPr lang="es-MX"/>
          </a:p>
        </p:txBody>
      </p:sp>
      <p:sp>
        <p:nvSpPr>
          <p:cNvPr id="4" name="Marcador de pie de página 3">
            <a:extLst>
              <a:ext uri="{FF2B5EF4-FFF2-40B4-BE49-F238E27FC236}">
                <a16:creationId xmlns:a16="http://schemas.microsoft.com/office/drawing/2014/main" id="{33B56C8C-A5F2-4B2A-B4F7-F284C59E517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48FA000-A2D5-4A70-8253-E15868812BAB}"/>
              </a:ext>
            </a:extLst>
          </p:cNvPr>
          <p:cNvSpPr>
            <a:spLocks noGrp="1"/>
          </p:cNvSpPr>
          <p:nvPr>
            <p:ph type="sldNum" sz="quarter" idx="12"/>
          </p:nvPr>
        </p:nvSpPr>
        <p:spPr/>
        <p:txBody>
          <a:bodyPr/>
          <a:lstStyle/>
          <a:p>
            <a:fld id="{BF3284BB-71F1-4202-B484-593BEF61D14C}" type="slidenum">
              <a:rPr lang="es-MX" smtClean="0"/>
              <a:t>‹Nº›</a:t>
            </a:fld>
            <a:endParaRPr lang="es-MX"/>
          </a:p>
        </p:txBody>
      </p:sp>
    </p:spTree>
    <p:extLst>
      <p:ext uri="{BB962C8B-B14F-4D97-AF65-F5344CB8AC3E}">
        <p14:creationId xmlns:p14="http://schemas.microsoft.com/office/powerpoint/2010/main" val="353015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8138C2C-6C96-4C79-A631-E0EDCE61A45F}"/>
              </a:ext>
            </a:extLst>
          </p:cNvPr>
          <p:cNvSpPr>
            <a:spLocks noGrp="1"/>
          </p:cNvSpPr>
          <p:nvPr>
            <p:ph type="dt" sz="half" idx="10"/>
          </p:nvPr>
        </p:nvSpPr>
        <p:spPr/>
        <p:txBody>
          <a:bodyPr/>
          <a:lstStyle/>
          <a:p>
            <a:fld id="{396EA6FA-D707-4414-ABBF-83FB4DFB21F6}" type="datetimeFigureOut">
              <a:rPr lang="es-MX" smtClean="0"/>
              <a:t>25/05/2020</a:t>
            </a:fld>
            <a:endParaRPr lang="es-MX"/>
          </a:p>
        </p:txBody>
      </p:sp>
      <p:sp>
        <p:nvSpPr>
          <p:cNvPr id="3" name="Marcador de pie de página 2">
            <a:extLst>
              <a:ext uri="{FF2B5EF4-FFF2-40B4-BE49-F238E27FC236}">
                <a16:creationId xmlns:a16="http://schemas.microsoft.com/office/drawing/2014/main" id="{196FFFF0-C9A4-4AB3-B933-BEF49A7C6ED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3BAD963-8EC0-4A6E-AD0A-E2FA8C569D3E}"/>
              </a:ext>
            </a:extLst>
          </p:cNvPr>
          <p:cNvSpPr>
            <a:spLocks noGrp="1"/>
          </p:cNvSpPr>
          <p:nvPr>
            <p:ph type="sldNum" sz="quarter" idx="12"/>
          </p:nvPr>
        </p:nvSpPr>
        <p:spPr/>
        <p:txBody>
          <a:bodyPr/>
          <a:lstStyle/>
          <a:p>
            <a:fld id="{BF3284BB-71F1-4202-B484-593BEF61D14C}" type="slidenum">
              <a:rPr lang="es-MX" smtClean="0"/>
              <a:t>‹Nº›</a:t>
            </a:fld>
            <a:endParaRPr lang="es-MX"/>
          </a:p>
        </p:txBody>
      </p:sp>
    </p:spTree>
    <p:extLst>
      <p:ext uri="{BB962C8B-B14F-4D97-AF65-F5344CB8AC3E}">
        <p14:creationId xmlns:p14="http://schemas.microsoft.com/office/powerpoint/2010/main" val="373092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F522E8-921D-426F-BAF9-8D0DB07EBA0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B8482E3-338A-492F-919C-8BB941031A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997732B-C708-4DB0-995E-9CFA9E898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94516C-4D6D-4FFC-9318-208D2AE08656}"/>
              </a:ext>
            </a:extLst>
          </p:cNvPr>
          <p:cNvSpPr>
            <a:spLocks noGrp="1"/>
          </p:cNvSpPr>
          <p:nvPr>
            <p:ph type="dt" sz="half" idx="10"/>
          </p:nvPr>
        </p:nvSpPr>
        <p:spPr/>
        <p:txBody>
          <a:bodyPr/>
          <a:lstStyle/>
          <a:p>
            <a:fld id="{396EA6FA-D707-4414-ABBF-83FB4DFB21F6}" type="datetimeFigureOut">
              <a:rPr lang="es-MX" smtClean="0"/>
              <a:t>25/05/2020</a:t>
            </a:fld>
            <a:endParaRPr lang="es-MX"/>
          </a:p>
        </p:txBody>
      </p:sp>
      <p:sp>
        <p:nvSpPr>
          <p:cNvPr id="6" name="Marcador de pie de página 5">
            <a:extLst>
              <a:ext uri="{FF2B5EF4-FFF2-40B4-BE49-F238E27FC236}">
                <a16:creationId xmlns:a16="http://schemas.microsoft.com/office/drawing/2014/main" id="{43D3AE0B-595F-49E3-A884-9BB8F0DFAF0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3DDC131-ABEA-4360-8702-A97BB78DB083}"/>
              </a:ext>
            </a:extLst>
          </p:cNvPr>
          <p:cNvSpPr>
            <a:spLocks noGrp="1"/>
          </p:cNvSpPr>
          <p:nvPr>
            <p:ph type="sldNum" sz="quarter" idx="12"/>
          </p:nvPr>
        </p:nvSpPr>
        <p:spPr/>
        <p:txBody>
          <a:bodyPr/>
          <a:lstStyle/>
          <a:p>
            <a:fld id="{BF3284BB-71F1-4202-B484-593BEF61D14C}" type="slidenum">
              <a:rPr lang="es-MX" smtClean="0"/>
              <a:t>‹Nº›</a:t>
            </a:fld>
            <a:endParaRPr lang="es-MX"/>
          </a:p>
        </p:txBody>
      </p:sp>
    </p:spTree>
    <p:extLst>
      <p:ext uri="{BB962C8B-B14F-4D97-AF65-F5344CB8AC3E}">
        <p14:creationId xmlns:p14="http://schemas.microsoft.com/office/powerpoint/2010/main" val="68618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6F8E7-209E-4379-A67C-7800AF7AD6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865BB751-7DB5-48B5-80A8-6F30CE48D5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Marcador de texto 3">
            <a:extLst>
              <a:ext uri="{FF2B5EF4-FFF2-40B4-BE49-F238E27FC236}">
                <a16:creationId xmlns:a16="http://schemas.microsoft.com/office/drawing/2014/main" id="{F87CDDFF-6EEE-4563-934F-189ACBA5E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EECE31-CCD9-456F-BC71-1EEAAB938552}"/>
              </a:ext>
            </a:extLst>
          </p:cNvPr>
          <p:cNvSpPr>
            <a:spLocks noGrp="1"/>
          </p:cNvSpPr>
          <p:nvPr>
            <p:ph type="dt" sz="half" idx="10"/>
          </p:nvPr>
        </p:nvSpPr>
        <p:spPr/>
        <p:txBody>
          <a:bodyPr/>
          <a:lstStyle/>
          <a:p>
            <a:fld id="{396EA6FA-D707-4414-ABBF-83FB4DFB21F6}" type="datetimeFigureOut">
              <a:rPr lang="es-MX" smtClean="0"/>
              <a:t>25/05/2020</a:t>
            </a:fld>
            <a:endParaRPr lang="es-MX"/>
          </a:p>
        </p:txBody>
      </p:sp>
      <p:sp>
        <p:nvSpPr>
          <p:cNvPr id="6" name="Marcador de pie de página 5">
            <a:extLst>
              <a:ext uri="{FF2B5EF4-FFF2-40B4-BE49-F238E27FC236}">
                <a16:creationId xmlns:a16="http://schemas.microsoft.com/office/drawing/2014/main" id="{897705B2-16CD-4C93-8C81-CDB413F76D0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97FF195-BECE-46EB-82F3-8A47B6B4E2A9}"/>
              </a:ext>
            </a:extLst>
          </p:cNvPr>
          <p:cNvSpPr>
            <a:spLocks noGrp="1"/>
          </p:cNvSpPr>
          <p:nvPr>
            <p:ph type="sldNum" sz="quarter" idx="12"/>
          </p:nvPr>
        </p:nvSpPr>
        <p:spPr/>
        <p:txBody>
          <a:bodyPr/>
          <a:lstStyle/>
          <a:p>
            <a:fld id="{BF3284BB-71F1-4202-B484-593BEF61D14C}" type="slidenum">
              <a:rPr lang="es-MX" smtClean="0"/>
              <a:t>‹Nº›</a:t>
            </a:fld>
            <a:endParaRPr lang="es-MX"/>
          </a:p>
        </p:txBody>
      </p:sp>
    </p:spTree>
    <p:extLst>
      <p:ext uri="{BB962C8B-B14F-4D97-AF65-F5344CB8AC3E}">
        <p14:creationId xmlns:p14="http://schemas.microsoft.com/office/powerpoint/2010/main" val="321030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E3DB67C-5E82-4EA7-99EF-0C7EA35F49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FDD916E-2448-435D-85FE-FF375ADEBB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ED6EE3E-5A13-4595-9D06-1DCE4E0C12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EA6FA-D707-4414-ABBF-83FB4DFB21F6}" type="datetimeFigureOut">
              <a:rPr lang="es-MX" smtClean="0"/>
              <a:t>25/05/2020</a:t>
            </a:fld>
            <a:endParaRPr lang="es-MX"/>
          </a:p>
        </p:txBody>
      </p:sp>
      <p:sp>
        <p:nvSpPr>
          <p:cNvPr id="5" name="Marcador de pie de página 4">
            <a:extLst>
              <a:ext uri="{FF2B5EF4-FFF2-40B4-BE49-F238E27FC236}">
                <a16:creationId xmlns:a16="http://schemas.microsoft.com/office/drawing/2014/main" id="{7E63444E-7EB1-4CBA-9E0E-ED769390AA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5C802875-2D99-4167-B2FD-C237B8780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284BB-71F1-4202-B484-593BEF61D14C}" type="slidenum">
              <a:rPr lang="es-MX" smtClean="0"/>
              <a:t>‹Nº›</a:t>
            </a:fld>
            <a:endParaRPr lang="es-MX"/>
          </a:p>
        </p:txBody>
      </p:sp>
    </p:spTree>
    <p:extLst>
      <p:ext uri="{BB962C8B-B14F-4D97-AF65-F5344CB8AC3E}">
        <p14:creationId xmlns:p14="http://schemas.microsoft.com/office/powerpoint/2010/main" val="745361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hyperlink" Target="https://www.gob.mx/stps/documentos/lineamientos-tecnicos-de-seguridad-sanitaria-en-el-entorno-laboral"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coronavirus.gob.mx/" TargetMode="External"/><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youtube.com/channel/UcvzHrtf9by1-UY67SfZse8w"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hyperlink" Target="https://www.gob.mx/stps/documentos/lineamientos-tecnicos-de-seguridad-sanitaria-en-el-entorno-laboral" TargetMode="External"/><Relationship Id="rId3" Type="http://schemas.openxmlformats.org/officeDocument/2006/relationships/image" Target="../media/image7.png"/><Relationship Id="rId7" Type="http://schemas.openxmlformats.org/officeDocument/2006/relationships/hyperlink" Target="https://coronavirus.gob.mx/"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gob.mx/cms/uploads/attachment/file/541687/Jornada_Nacional_de_Sana_Distancia.pdf" TargetMode="External"/><Relationship Id="rId5" Type="http://schemas.openxmlformats.org/officeDocument/2006/relationships/image" Target="../media/image9.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hyperlink" Target="https://www.gob.mx/stps/documentos/lineamientos-tecnicos-de-seguridad-sanitaria-en-el-entorno-laboral" TargetMode="External"/><Relationship Id="rId3" Type="http://schemas.openxmlformats.org/officeDocument/2006/relationships/image" Target="../media/image7.png"/><Relationship Id="rId7" Type="http://schemas.openxmlformats.org/officeDocument/2006/relationships/hyperlink" Target="https://coronavirus.gob.mx/"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gob.mx/cms/uploads/attachment/file/541687/Jornada_Nacional_de_Sana_Distancia.pdf" TargetMode="External"/><Relationship Id="rId5" Type="http://schemas.openxmlformats.org/officeDocument/2006/relationships/image" Target="../media/image9.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hyperlink" Target="https://climss.imss.gob.mx/index.php" TargetMode="External"/><Relationship Id="rId3" Type="http://schemas.openxmlformats.org/officeDocument/2006/relationships/image" Target="../media/image7.png"/><Relationship Id="rId7" Type="http://schemas.openxmlformats.org/officeDocument/2006/relationships/hyperlink" Target="https://coronavirus.gob.mx/"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gob.mx/cms/uploads/attachment/file/541687/Jornada_Nacional_de_Sana_Distancia.pdf" TargetMode="External"/><Relationship Id="rId5" Type="http://schemas.openxmlformats.org/officeDocument/2006/relationships/image" Target="../media/image9.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hyperlink" Target="https://coronavirus.gob.mx/"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gob.mx/stps/documentos/lineamientos-tecnicos-de-seguridad-sanitaria-en-el-entorno-laboral" TargetMode="External"/><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hyperlink" Target="https://coronavirus.gob.mx/"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coronavirus.gob.mx/contacto/" TargetMode="External"/><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5.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mauricio-93@live.com.mx"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mauriciom@mmasesoresmpresariales.com.mx" TargetMode="External"/><Relationship Id="rId5" Type="http://schemas.openxmlformats.org/officeDocument/2006/relationships/hyperlink" Target="mailto:eduardomego1970@hotmail.com" TargetMode="External"/><Relationship Id="rId4" Type="http://schemas.openxmlformats.org/officeDocument/2006/relationships/hyperlink" Target="mailto:eduardom@mmasesoresmpresariales.com.mx"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01AD58-9039-427A-B809-E6E72811E2CD}"/>
              </a:ext>
            </a:extLst>
          </p:cNvPr>
          <p:cNvPicPr>
            <a:picLocks noChangeAspect="1"/>
          </p:cNvPicPr>
          <p:nvPr/>
        </p:nvPicPr>
        <p:blipFill rotWithShape="1">
          <a:blip r:embed="rId2">
            <a:extLst>
              <a:ext uri="{28A0092B-C50C-407E-A947-70E740481C1C}">
                <a14:useLocalDpi xmlns:a14="http://schemas.microsoft.com/office/drawing/2010/main" val="0"/>
              </a:ext>
            </a:extLst>
          </a:blip>
          <a:srcRect l="646" t="1371" b="1316"/>
          <a:stretch/>
        </p:blipFill>
        <p:spPr>
          <a:xfrm>
            <a:off x="0" y="9526"/>
            <a:ext cx="12192000" cy="6858000"/>
          </a:xfrm>
          <a:prstGeom prst="rect">
            <a:avLst/>
          </a:prstGeom>
        </p:spPr>
      </p:pic>
      <p:sp>
        <p:nvSpPr>
          <p:cNvPr id="2" name="Título 1">
            <a:extLst>
              <a:ext uri="{FF2B5EF4-FFF2-40B4-BE49-F238E27FC236}">
                <a16:creationId xmlns:a16="http://schemas.microsoft.com/office/drawing/2014/main" id="{473B2451-4643-4C32-AF64-347F46129FDC}"/>
              </a:ext>
            </a:extLst>
          </p:cNvPr>
          <p:cNvSpPr>
            <a:spLocks noGrp="1"/>
          </p:cNvSpPr>
          <p:nvPr>
            <p:ph type="ctrTitle"/>
          </p:nvPr>
        </p:nvSpPr>
        <p:spPr>
          <a:xfrm>
            <a:off x="6745506" y="3192579"/>
            <a:ext cx="5492312" cy="1834056"/>
          </a:xfrm>
        </p:spPr>
        <p:txBody>
          <a:bodyPr>
            <a:normAutofit/>
          </a:bodyPr>
          <a:lstStyle/>
          <a:p>
            <a:r>
              <a:rPr lang="es-ES" b="1" dirty="0">
                <a:solidFill>
                  <a:schemeClr val="accent1">
                    <a:lumMod val="20000"/>
                    <a:lumOff val="80000"/>
                  </a:schemeClr>
                </a:solidFill>
                <a:latin typeface="Abadi Extra Light" panose="020B0204020104020204" pitchFamily="34" charset="0"/>
              </a:rPr>
              <a:t>SARS-CoV-2</a:t>
            </a:r>
            <a:endParaRPr lang="es-MX" b="1" dirty="0">
              <a:solidFill>
                <a:schemeClr val="accent1">
                  <a:lumMod val="20000"/>
                  <a:lumOff val="80000"/>
                </a:schemeClr>
              </a:solidFill>
              <a:latin typeface="Abadi Extra Light" panose="020B0204020104020204" pitchFamily="34" charset="0"/>
            </a:endParaRPr>
          </a:p>
        </p:txBody>
      </p:sp>
      <p:sp>
        <p:nvSpPr>
          <p:cNvPr id="3" name="Subtítulo 2">
            <a:extLst>
              <a:ext uri="{FF2B5EF4-FFF2-40B4-BE49-F238E27FC236}">
                <a16:creationId xmlns:a16="http://schemas.microsoft.com/office/drawing/2014/main" id="{81128F33-1AF3-425D-B4AE-6C4097EAB223}"/>
              </a:ext>
            </a:extLst>
          </p:cNvPr>
          <p:cNvSpPr>
            <a:spLocks noGrp="1"/>
          </p:cNvSpPr>
          <p:nvPr>
            <p:ph type="subTitle" idx="1"/>
          </p:nvPr>
        </p:nvSpPr>
        <p:spPr>
          <a:xfrm>
            <a:off x="7150771" y="5160961"/>
            <a:ext cx="4667250" cy="683284"/>
          </a:xfrm>
        </p:spPr>
        <p:txBody>
          <a:bodyPr>
            <a:normAutofit/>
          </a:bodyPr>
          <a:lstStyle/>
          <a:p>
            <a:r>
              <a:rPr lang="es-ES" sz="2000" dirty="0">
                <a:solidFill>
                  <a:schemeClr val="bg1"/>
                </a:solidFill>
                <a:latin typeface="Abadi Extra Light" panose="020B0204020104020204" pitchFamily="34" charset="0"/>
              </a:rPr>
              <a:t>Marco jurídico y panorama legal. </a:t>
            </a:r>
            <a:endParaRPr lang="es-MX" sz="2000" dirty="0">
              <a:solidFill>
                <a:schemeClr val="bg1"/>
              </a:solidFill>
              <a:latin typeface="Abadi Extra Light" panose="020B0204020104020204" pitchFamily="34" charset="0"/>
            </a:endParaRPr>
          </a:p>
        </p:txBody>
      </p:sp>
      <p:sp>
        <p:nvSpPr>
          <p:cNvPr id="6" name="Rectángulo 5">
            <a:extLst>
              <a:ext uri="{FF2B5EF4-FFF2-40B4-BE49-F238E27FC236}">
                <a16:creationId xmlns:a16="http://schemas.microsoft.com/office/drawing/2014/main" id="{93631799-40FD-4E50-B5AE-2BB259F04E6F}"/>
              </a:ext>
            </a:extLst>
          </p:cNvPr>
          <p:cNvSpPr/>
          <p:nvPr/>
        </p:nvSpPr>
        <p:spPr>
          <a:xfrm>
            <a:off x="4314825" y="481695"/>
            <a:ext cx="7559237" cy="842824"/>
          </a:xfrm>
          <a:prstGeom prst="rect">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7C96E5AE-A64E-478A-9C49-C74801FDA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88" y="27171"/>
            <a:ext cx="3347636" cy="2138341"/>
          </a:xfrm>
          <a:prstGeom prst="rect">
            <a:avLst/>
          </a:prstGeom>
        </p:spPr>
      </p:pic>
      <p:cxnSp>
        <p:nvCxnSpPr>
          <p:cNvPr id="11" name="Conector recto 10">
            <a:extLst>
              <a:ext uri="{FF2B5EF4-FFF2-40B4-BE49-F238E27FC236}">
                <a16:creationId xmlns:a16="http://schemas.microsoft.com/office/drawing/2014/main" id="{6331F8B6-8446-4C27-83CD-AC324304A9E4}"/>
              </a:ext>
            </a:extLst>
          </p:cNvPr>
          <p:cNvCxnSpPr>
            <a:cxnSpLocks/>
          </p:cNvCxnSpPr>
          <p:nvPr/>
        </p:nvCxnSpPr>
        <p:spPr>
          <a:xfrm flipV="1">
            <a:off x="1814179" y="4367814"/>
            <a:ext cx="967666" cy="2517348"/>
          </a:xfrm>
          <a:prstGeom prst="line">
            <a:avLst/>
          </a:prstGeom>
          <a:ln w="28575">
            <a:solidFill>
              <a:srgbClr val="BFE2E8"/>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8F644915-B21B-4D27-8324-10DC5382DB2E}"/>
              </a:ext>
            </a:extLst>
          </p:cNvPr>
          <p:cNvCxnSpPr>
            <a:cxnSpLocks/>
          </p:cNvCxnSpPr>
          <p:nvPr/>
        </p:nvCxnSpPr>
        <p:spPr>
          <a:xfrm flipV="1">
            <a:off x="3290236" y="-27160"/>
            <a:ext cx="1187251" cy="3063094"/>
          </a:xfrm>
          <a:prstGeom prst="line">
            <a:avLst/>
          </a:prstGeom>
          <a:ln w="28575">
            <a:solidFill>
              <a:srgbClr val="BFE2E8"/>
            </a:solidFill>
          </a:ln>
        </p:spPr>
        <p:style>
          <a:lnRef idx="1">
            <a:schemeClr val="accent1"/>
          </a:lnRef>
          <a:fillRef idx="0">
            <a:schemeClr val="accent1"/>
          </a:fillRef>
          <a:effectRef idx="0">
            <a:schemeClr val="accent1"/>
          </a:effectRef>
          <a:fontRef idx="minor">
            <a:schemeClr val="tx1"/>
          </a:fontRef>
        </p:style>
      </p:cxnSp>
      <p:sp>
        <p:nvSpPr>
          <p:cNvPr id="21" name="Elipse 20">
            <a:extLst>
              <a:ext uri="{FF2B5EF4-FFF2-40B4-BE49-F238E27FC236}">
                <a16:creationId xmlns:a16="http://schemas.microsoft.com/office/drawing/2014/main" id="{2CB8705E-B782-4EED-AE5F-41DD69B6A683}"/>
              </a:ext>
            </a:extLst>
          </p:cNvPr>
          <p:cNvSpPr/>
          <p:nvPr/>
        </p:nvSpPr>
        <p:spPr>
          <a:xfrm>
            <a:off x="2200276" y="2609218"/>
            <a:ext cx="1809750" cy="1834056"/>
          </a:xfrm>
          <a:prstGeom prst="ellipse">
            <a:avLst/>
          </a:prstGeom>
          <a:solidFill>
            <a:srgbClr val="2DB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300" b="1" dirty="0">
              <a:latin typeface="Abadi Extra Light" panose="020B0204020104020204" pitchFamily="34" charset="0"/>
              <a:cs typeface="Angsana New" panose="020B0502040204020203" pitchFamily="18" charset="-34"/>
            </a:endParaRPr>
          </a:p>
        </p:txBody>
      </p:sp>
      <p:pic>
        <p:nvPicPr>
          <p:cNvPr id="23" name="Imagen 22" descr="Imagen que contiene captura de pantalla&#10;&#10;Descripción generada automáticamente">
            <a:extLst>
              <a:ext uri="{FF2B5EF4-FFF2-40B4-BE49-F238E27FC236}">
                <a16:creationId xmlns:a16="http://schemas.microsoft.com/office/drawing/2014/main" id="{CADCA719-CDF2-4EEE-B731-31C779D8485D}"/>
              </a:ext>
            </a:extLst>
          </p:cNvPr>
          <p:cNvPicPr>
            <a:picLocks noChangeAspect="1"/>
          </p:cNvPicPr>
          <p:nvPr/>
        </p:nvPicPr>
        <p:blipFill rotWithShape="1">
          <a:blip r:embed="rId4">
            <a:extLst>
              <a:ext uri="{28A0092B-C50C-407E-A947-70E740481C1C}">
                <a14:useLocalDpi xmlns:a14="http://schemas.microsoft.com/office/drawing/2010/main" val="0"/>
              </a:ext>
            </a:extLst>
          </a:blip>
          <a:srcRect l="49605" t="16722" r="5888" b="24416"/>
          <a:stretch/>
        </p:blipFill>
        <p:spPr>
          <a:xfrm>
            <a:off x="8560401" y="611636"/>
            <a:ext cx="3257620" cy="703017"/>
          </a:xfrm>
          <a:prstGeom prst="rect">
            <a:avLst/>
          </a:prstGeom>
        </p:spPr>
      </p:pic>
      <p:sp>
        <p:nvSpPr>
          <p:cNvPr id="24" name="Rectángulo 23">
            <a:extLst>
              <a:ext uri="{FF2B5EF4-FFF2-40B4-BE49-F238E27FC236}">
                <a16:creationId xmlns:a16="http://schemas.microsoft.com/office/drawing/2014/main" id="{1A98734C-C1F6-447C-A9F6-3332E4F7AE0B}"/>
              </a:ext>
            </a:extLst>
          </p:cNvPr>
          <p:cNvSpPr/>
          <p:nvPr/>
        </p:nvSpPr>
        <p:spPr>
          <a:xfrm>
            <a:off x="4171950" y="1210319"/>
            <a:ext cx="7646071" cy="141369"/>
          </a:xfrm>
          <a:prstGeom prst="rect">
            <a:avLst/>
          </a:prstGeom>
          <a:solidFill>
            <a:srgbClr val="005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C28D44C2-DCA5-4664-9195-77CD1D81CFDD}"/>
              </a:ext>
            </a:extLst>
          </p:cNvPr>
          <p:cNvSpPr txBox="1"/>
          <p:nvPr/>
        </p:nvSpPr>
        <p:spPr>
          <a:xfrm>
            <a:off x="2390776" y="3212605"/>
            <a:ext cx="1562100" cy="646331"/>
          </a:xfrm>
          <a:prstGeom prst="rect">
            <a:avLst/>
          </a:prstGeom>
          <a:noFill/>
        </p:spPr>
        <p:txBody>
          <a:bodyPr wrap="square" rtlCol="0">
            <a:spAutoFit/>
          </a:bodyPr>
          <a:lstStyle/>
          <a:p>
            <a:r>
              <a:rPr lang="es-ES" sz="3600" dirty="0">
                <a:solidFill>
                  <a:srgbClr val="DAE3F3"/>
                </a:solidFill>
                <a:latin typeface="Abadi Extra Light" panose="020B0204020104020204" pitchFamily="34" charset="0"/>
              </a:rPr>
              <a:t>M &amp; M</a:t>
            </a:r>
            <a:endParaRPr lang="es-MX" sz="3600" dirty="0">
              <a:solidFill>
                <a:srgbClr val="DAE3F3"/>
              </a:solidFill>
              <a:latin typeface="Abadi Extra Light" panose="020B0204020104020204" pitchFamily="34" charset="0"/>
            </a:endParaRPr>
          </a:p>
        </p:txBody>
      </p:sp>
      <p:cxnSp>
        <p:nvCxnSpPr>
          <p:cNvPr id="13" name="Conector recto 12">
            <a:extLst>
              <a:ext uri="{FF2B5EF4-FFF2-40B4-BE49-F238E27FC236}">
                <a16:creationId xmlns:a16="http://schemas.microsoft.com/office/drawing/2014/main" id="{490CBC48-CA4D-402B-A60F-A3D4B2E3F678}"/>
              </a:ext>
            </a:extLst>
          </p:cNvPr>
          <p:cNvCxnSpPr/>
          <p:nvPr/>
        </p:nvCxnSpPr>
        <p:spPr>
          <a:xfrm>
            <a:off x="6943725" y="4953000"/>
            <a:ext cx="5095875" cy="0"/>
          </a:xfrm>
          <a:prstGeom prst="line">
            <a:avLst/>
          </a:prstGeom>
          <a:ln w="38100">
            <a:solidFill>
              <a:srgbClr val="2CAF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546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830997"/>
          </a:xfrm>
          <a:prstGeom prst="rect">
            <a:avLst/>
          </a:prstGeom>
          <a:noFill/>
        </p:spPr>
        <p:txBody>
          <a:bodyPr wrap="square" rtlCol="0">
            <a:spAutoFit/>
          </a:bodyPr>
          <a:lstStyle/>
          <a:p>
            <a:r>
              <a:rPr kumimoji="0" lang="es-ES" sz="2400" b="0" i="0" strike="noStrike" kern="1200" cap="none" spc="0" normalizeH="0" baseline="0" noProof="0" dirty="0">
                <a:ln>
                  <a:noFill/>
                </a:ln>
                <a:solidFill>
                  <a:srgbClr val="F2F2F2"/>
                </a:solidFill>
                <a:effectLst/>
                <a:uLnTx/>
                <a:uFillTx/>
                <a:latin typeface="Abadi Extra Light" panose="020B0204020104020204" pitchFamily="34" charset="0"/>
              </a:rPr>
              <a:t>II. </a:t>
            </a:r>
            <a:r>
              <a:rPr lang="es-ES" sz="2400" b="1" dirty="0">
                <a:solidFill>
                  <a:srgbClr val="F2F2F2"/>
                </a:solidFill>
                <a:latin typeface="Abadi Extra Light" panose="020B0204020104020204" pitchFamily="34" charset="0"/>
                <a:ea typeface="Times New Roman" panose="02020603050405020304" pitchFamily="18" charset="0"/>
                <a:cs typeface="Times New Roman" panose="02020603050405020304" pitchFamily="18" charset="0"/>
              </a:rPr>
              <a:t>Actividades Esenciales.</a:t>
            </a:r>
            <a:endParaRPr lang="es-MX" sz="24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pic>
        <p:nvPicPr>
          <p:cNvPr id="11" name="Imagen 10" descr="Imagen que contiene lego, juguete&#10;&#10;Descripción generada automáticamente">
            <a:extLst>
              <a:ext uri="{FF2B5EF4-FFF2-40B4-BE49-F238E27FC236}">
                <a16:creationId xmlns:a16="http://schemas.microsoft.com/office/drawing/2014/main" id="{F2473C75-AC67-4CBE-8507-67C6510FDA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614" y="3263919"/>
            <a:ext cx="3227384" cy="2601433"/>
          </a:xfrm>
          <a:prstGeom prst="rect">
            <a:avLst/>
          </a:prstGeom>
        </p:spPr>
      </p:pic>
      <p:sp>
        <p:nvSpPr>
          <p:cNvPr id="12" name="Marcador de contenido 5">
            <a:extLst>
              <a:ext uri="{FF2B5EF4-FFF2-40B4-BE49-F238E27FC236}">
                <a16:creationId xmlns:a16="http://schemas.microsoft.com/office/drawing/2014/main" id="{580BA9CB-3634-4600-9BE9-768EDAB0967B}"/>
              </a:ext>
            </a:extLst>
          </p:cNvPr>
          <p:cNvSpPr txBox="1">
            <a:spLocks/>
          </p:cNvSpPr>
          <p:nvPr/>
        </p:nvSpPr>
        <p:spPr>
          <a:xfrm>
            <a:off x="5655076" y="1315801"/>
            <a:ext cx="5926819" cy="52690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Aft>
                <a:spcPts val="200"/>
              </a:spcAft>
              <a:buNone/>
            </a:pPr>
            <a:r>
              <a:rPr lang="es-ES" sz="1600" dirty="0">
                <a:latin typeface="Abadi Extra Light" panose="020B0204020104020204" pitchFamily="34" charset="0"/>
                <a:ea typeface="Times New Roman" panose="02020603050405020304" pitchFamily="18" charset="0"/>
                <a:cs typeface="Times New Roman" panose="02020603050405020304" pitchFamily="18" charset="0"/>
              </a:rPr>
              <a:t>c) </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Las de los </a:t>
            </a:r>
            <a:r>
              <a:rPr lang="es-MX" sz="1600" b="1" u="sng" dirty="0">
                <a:latin typeface="Abadi Extra Light" panose="020B0204020104020204" pitchFamily="34" charset="0"/>
                <a:ea typeface="Times New Roman" panose="02020603050405020304" pitchFamily="18" charset="0"/>
                <a:cs typeface="Times New Roman" panose="02020603050405020304" pitchFamily="18" charset="0"/>
              </a:rPr>
              <a:t>sectores fundamentales de la economía</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a:t>
            </a:r>
            <a:r>
              <a:rPr lang="es-MX" sz="1600" b="1" dirty="0">
                <a:latin typeface="Abadi Extra Light" panose="020B0204020104020204" pitchFamily="34" charset="0"/>
                <a:ea typeface="Times New Roman" panose="02020603050405020304" pitchFamily="18" charset="0"/>
                <a:cs typeface="Times New Roman" panose="02020603050405020304" pitchFamily="18" charset="0"/>
              </a:rPr>
              <a:t>financieros</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(bancos, casas de bolsa), el de </a:t>
            </a:r>
            <a:r>
              <a:rPr lang="es-MX" sz="1600" b="1" dirty="0">
                <a:latin typeface="Abadi Extra Light" panose="020B0204020104020204" pitchFamily="34" charset="0"/>
                <a:ea typeface="Times New Roman" panose="02020603050405020304" pitchFamily="18" charset="0"/>
                <a:cs typeface="Times New Roman" panose="02020603050405020304" pitchFamily="18" charset="0"/>
              </a:rPr>
              <a:t>recaudación tributaria</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a:t>
            </a:r>
            <a:r>
              <a:rPr lang="es-MX" sz="1600" b="1" dirty="0">
                <a:latin typeface="Abadi Extra Light" panose="020B0204020104020204" pitchFamily="34" charset="0"/>
                <a:ea typeface="Times New Roman" panose="02020603050405020304" pitchFamily="18" charset="0"/>
                <a:cs typeface="Times New Roman" panose="02020603050405020304" pitchFamily="18" charset="0"/>
              </a:rPr>
              <a:t>distribución y venta de energéticos</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por ejemplo: gasolineras y gas, </a:t>
            </a:r>
            <a:r>
              <a:rPr lang="es-MX" sz="1600" b="1" dirty="0">
                <a:latin typeface="Abadi Extra Light" panose="020B0204020104020204" pitchFamily="34" charset="0"/>
                <a:ea typeface="Times New Roman" panose="02020603050405020304" pitchFamily="18" charset="0"/>
                <a:cs typeface="Times New Roman" panose="02020603050405020304" pitchFamily="18" charset="0"/>
              </a:rPr>
              <a:t>generación y distribución de agua potable</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a:t>
            </a:r>
            <a:r>
              <a:rPr lang="es-MX" sz="1600" b="1" dirty="0">
                <a:latin typeface="Abadi Extra Light" panose="020B0204020104020204" pitchFamily="34" charset="0"/>
                <a:ea typeface="Times New Roman" panose="02020603050405020304" pitchFamily="18" charset="0"/>
                <a:cs typeface="Times New Roman" panose="02020603050405020304" pitchFamily="18" charset="0"/>
              </a:rPr>
              <a:t>industria de alimentos y bebidas no alcohólicas</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(recordando en este punto que los restaurantes pueden seguir operando tan solo en lo concerniente a </a:t>
            </a:r>
            <a:r>
              <a:rPr lang="es-MX" sz="1600" b="1" u="sng" dirty="0">
                <a:latin typeface="Abadi Extra Light" panose="020B0204020104020204" pitchFamily="34" charset="0"/>
                <a:ea typeface="Times New Roman" panose="02020603050405020304" pitchFamily="18" charset="0"/>
                <a:cs typeface="Times New Roman" panose="02020603050405020304" pitchFamily="18" charset="0"/>
              </a:rPr>
              <a:t>servicio a domicilio y para recoger y llevar)</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mercados de alimentos, supermercados, tiendas de autoservicio, abarrotes y venta de alimentos preparados; </a:t>
            </a:r>
            <a:r>
              <a:rPr lang="es-MX" sz="1600" b="1" dirty="0">
                <a:latin typeface="Abadi Extra Light" panose="020B0204020104020204" pitchFamily="34" charset="0"/>
                <a:ea typeface="Times New Roman" panose="02020603050405020304" pitchFamily="18" charset="0"/>
                <a:cs typeface="Times New Roman" panose="02020603050405020304" pitchFamily="18" charset="0"/>
              </a:rPr>
              <a:t>servicios de transporte de pasajeros y de carga</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a:t>
            </a:r>
            <a:r>
              <a:rPr lang="es-MX" sz="1600" b="1" dirty="0">
                <a:latin typeface="Abadi Extra Light" panose="020B0204020104020204" pitchFamily="34" charset="0"/>
                <a:ea typeface="Times New Roman" panose="02020603050405020304" pitchFamily="18" charset="0"/>
                <a:cs typeface="Times New Roman" panose="02020603050405020304" pitchFamily="18" charset="0"/>
              </a:rPr>
              <a:t>producción agrícola, pesquera y pecuaria, agroindustria, industria química, productos de limpieza</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a:t>
            </a:r>
            <a:r>
              <a:rPr lang="es-MX" sz="1600" b="1" dirty="0">
                <a:latin typeface="Abadi Extra Light" panose="020B0204020104020204" pitchFamily="34" charset="0"/>
                <a:ea typeface="Times New Roman" panose="02020603050405020304" pitchFamily="18" charset="0"/>
                <a:cs typeface="Times New Roman" panose="02020603050405020304" pitchFamily="18" charset="0"/>
              </a:rPr>
              <a:t>ferreterías, servicios de mensajería, guardias en labores de seguridad privada</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a:t>
            </a:r>
            <a:r>
              <a:rPr lang="es-MX" sz="1600" b="1" dirty="0">
                <a:latin typeface="Abadi Extra Light" panose="020B0204020104020204" pitchFamily="34" charset="0"/>
                <a:ea typeface="Times New Roman" panose="02020603050405020304" pitchFamily="18" charset="0"/>
                <a:cs typeface="Times New Roman" panose="02020603050405020304" pitchFamily="18" charset="0"/>
              </a:rPr>
              <a:t>guarderías y estancias infantiles, asilos y estancias para personas adultas mayores, refugios y centros de atención a mujeres víctimas de violencia</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sus hijas e hijos; </a:t>
            </a:r>
            <a:r>
              <a:rPr lang="es-MX" sz="1600" b="1" u="sng" dirty="0">
                <a:latin typeface="Abadi Extra Light" panose="020B0204020104020204" pitchFamily="34" charset="0"/>
                <a:ea typeface="Times New Roman" panose="02020603050405020304" pitchFamily="18" charset="0"/>
                <a:cs typeface="Times New Roman" panose="02020603050405020304" pitchFamily="18" charset="0"/>
              </a:rPr>
              <a:t>telecomunicaciones y medios de información</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a:t>
            </a:r>
            <a:r>
              <a:rPr lang="es-MX" sz="1600" b="1" dirty="0">
                <a:latin typeface="Abadi Extra Light" panose="020B0204020104020204" pitchFamily="34" charset="0"/>
                <a:ea typeface="Times New Roman" panose="02020603050405020304" pitchFamily="18" charset="0"/>
                <a:cs typeface="Times New Roman" panose="02020603050405020304" pitchFamily="18" charset="0"/>
              </a:rPr>
              <a:t>servicios privados de emergencia, servicios funerarios y de inhumación</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a:t>
            </a:r>
            <a:r>
              <a:rPr lang="es-MX" sz="1600" b="1" u="sng" dirty="0">
                <a:latin typeface="Abadi Extra Light" panose="020B0204020104020204" pitchFamily="34" charset="0"/>
                <a:ea typeface="Times New Roman" panose="02020603050405020304" pitchFamily="18" charset="0"/>
                <a:cs typeface="Times New Roman" panose="02020603050405020304" pitchFamily="18" charset="0"/>
              </a:rPr>
              <a:t>servicios de almacenamiento y cadena de frío de insumos esenciales</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a:t>
            </a:r>
            <a:r>
              <a:rPr lang="es-MX" sz="1600" b="1" u="sng" dirty="0">
                <a:latin typeface="Abadi Extra Light" panose="020B0204020104020204" pitchFamily="34" charset="0"/>
                <a:ea typeface="Times New Roman" panose="02020603050405020304" pitchFamily="18" charset="0"/>
                <a:cs typeface="Times New Roman" panose="02020603050405020304" pitchFamily="18" charset="0"/>
              </a:rPr>
              <a:t>logística</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(aeropuertos, puertos y ferrocarriles), </a:t>
            </a:r>
            <a:r>
              <a:rPr lang="es-MX" sz="1600" b="1" u="sng" dirty="0">
                <a:latin typeface="Abadi Extra Light" panose="020B0204020104020204" pitchFamily="34" charset="0"/>
                <a:ea typeface="Times New Roman" panose="02020603050405020304" pitchFamily="18" charset="0"/>
                <a:cs typeface="Times New Roman" panose="02020603050405020304" pitchFamily="18" charset="0"/>
              </a:rPr>
              <a:t>así como actividades cuya suspensión pueda tener efectos irreversibles para su continuación</a:t>
            </a:r>
            <a:r>
              <a:rPr lang="es-MX" sz="1600" b="1" dirty="0">
                <a:latin typeface="Abadi Extra Light" panose="020B0204020104020204" pitchFamily="34" charset="0"/>
                <a:ea typeface="Times New Roman" panose="02020603050405020304" pitchFamily="18" charset="0"/>
                <a:cs typeface="Times New Roman" panose="02020603050405020304" pitchFamily="18" charset="0"/>
              </a:rPr>
              <a:t>;</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a:t>
            </a:r>
          </a:p>
          <a:p>
            <a:pPr marL="0" indent="0" algn="just">
              <a:lnSpc>
                <a:spcPct val="120000"/>
              </a:lnSpc>
              <a:spcAft>
                <a:spcPts val="200"/>
              </a:spcAft>
              <a:buNone/>
            </a:pPr>
            <a:endParaRPr lang="es-MX" sz="1600" dirty="0">
              <a:solidFill>
                <a:srgbClr val="595959"/>
              </a:solidFill>
              <a:latin typeface="Titillium Web" panose="00000500000000000000"/>
              <a:ea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137581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830997"/>
          </a:xfrm>
          <a:prstGeom prst="rect">
            <a:avLst/>
          </a:prstGeom>
          <a:noFill/>
        </p:spPr>
        <p:txBody>
          <a:bodyPr wrap="square" rtlCol="0">
            <a:spAutoFit/>
          </a:bodyPr>
          <a:lstStyle/>
          <a:p>
            <a:r>
              <a:rPr kumimoji="0" lang="es-ES" sz="2400" b="0" i="0" strike="noStrike" kern="1200" cap="none" spc="0" normalizeH="0" baseline="0" noProof="0" dirty="0">
                <a:ln>
                  <a:noFill/>
                </a:ln>
                <a:solidFill>
                  <a:srgbClr val="F2F2F2"/>
                </a:solidFill>
                <a:effectLst/>
                <a:uLnTx/>
                <a:uFillTx/>
                <a:latin typeface="Abadi Extra Light" panose="020B0204020104020204" pitchFamily="34" charset="0"/>
              </a:rPr>
              <a:t>II. </a:t>
            </a:r>
            <a:r>
              <a:rPr lang="es-ES" sz="2400" b="1" dirty="0">
                <a:solidFill>
                  <a:srgbClr val="F2F2F2"/>
                </a:solidFill>
                <a:latin typeface="Abadi Extra Light" panose="020B0204020104020204" pitchFamily="34" charset="0"/>
                <a:ea typeface="Times New Roman" panose="02020603050405020304" pitchFamily="18" charset="0"/>
                <a:cs typeface="Times New Roman" panose="02020603050405020304" pitchFamily="18" charset="0"/>
              </a:rPr>
              <a:t>Actividades Esenciales.</a:t>
            </a:r>
            <a:endParaRPr lang="es-MX" sz="24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pic>
        <p:nvPicPr>
          <p:cNvPr id="11" name="Imagen 10" descr="Imagen que contiene lego, juguete&#10;&#10;Descripción generada automáticamente">
            <a:extLst>
              <a:ext uri="{FF2B5EF4-FFF2-40B4-BE49-F238E27FC236}">
                <a16:creationId xmlns:a16="http://schemas.microsoft.com/office/drawing/2014/main" id="{F2473C75-AC67-4CBE-8507-67C6510FDA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614" y="3263919"/>
            <a:ext cx="3227384" cy="2601433"/>
          </a:xfrm>
          <a:prstGeom prst="rect">
            <a:avLst/>
          </a:prstGeom>
        </p:spPr>
      </p:pic>
      <p:sp>
        <p:nvSpPr>
          <p:cNvPr id="12" name="Marcador de contenido 5">
            <a:extLst>
              <a:ext uri="{FF2B5EF4-FFF2-40B4-BE49-F238E27FC236}">
                <a16:creationId xmlns:a16="http://schemas.microsoft.com/office/drawing/2014/main" id="{580BA9CB-3634-4600-9BE9-768EDAB0967B}"/>
              </a:ext>
            </a:extLst>
          </p:cNvPr>
          <p:cNvSpPr txBox="1">
            <a:spLocks/>
          </p:cNvSpPr>
          <p:nvPr/>
        </p:nvSpPr>
        <p:spPr>
          <a:xfrm>
            <a:off x="6365289" y="2043770"/>
            <a:ext cx="4959153" cy="52690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000" dirty="0">
                <a:latin typeface="Abadi Extra Light" panose="020B0204020104020204" pitchFamily="34" charset="0"/>
                <a:ea typeface="Times New Roman" panose="02020603050405020304" pitchFamily="18" charset="0"/>
                <a:cs typeface="Times New Roman" panose="02020603050405020304" pitchFamily="18" charset="0"/>
              </a:rPr>
              <a:t> </a:t>
            </a:r>
            <a:r>
              <a:rPr lang="es-MX" sz="2000" dirty="0">
                <a:latin typeface="Abadi Extra Light" panose="020B0204020104020204" pitchFamily="34" charset="0"/>
                <a:ea typeface="Times New Roman" panose="02020603050405020304" pitchFamily="18" charset="0"/>
                <a:cs typeface="Times New Roman" panose="02020603050405020304" pitchFamily="18" charset="0"/>
              </a:rPr>
              <a:t>En este último punto, les pido noten que aquellas empresas que tengan plazos perentorios para entregas de productos o servicios, situación que deben poder acreditar con algún documento oficial o notariado y que el incumplimiento pudiera llevarlos al cierre definitivo; a que se les fincaran penas convencionales, multas o a que su proceso productivo se eche a perder y luego no haya forma de continuar o volver a arrancarlo, podrán seguir operando.</a:t>
            </a:r>
            <a:endParaRPr lang="es-MX" sz="2000" dirty="0">
              <a:latin typeface="Abadi Extra Light" panose="020B0204020104020204" pitchFamily="34" charset="0"/>
              <a:ea typeface="Book Antiqua" panose="02040602050305030304" pitchFamily="18" charset="0"/>
              <a:cs typeface="Times New Roman" panose="02020603050405020304" pitchFamily="18" charset="0"/>
            </a:endParaRPr>
          </a:p>
          <a:p>
            <a:pPr marL="0" indent="0" algn="just">
              <a:lnSpc>
                <a:spcPct val="120000"/>
              </a:lnSpc>
              <a:spcAft>
                <a:spcPts val="200"/>
              </a:spcAft>
              <a:buNone/>
            </a:pPr>
            <a:endParaRPr lang="es-MX" sz="1800" dirty="0">
              <a:solidFill>
                <a:srgbClr val="595959"/>
              </a:solidFill>
              <a:latin typeface="Titillium Web" panose="00000500000000000000"/>
              <a:ea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2309715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830997"/>
          </a:xfrm>
          <a:prstGeom prst="rect">
            <a:avLst/>
          </a:prstGeom>
          <a:noFill/>
        </p:spPr>
        <p:txBody>
          <a:bodyPr wrap="square" rtlCol="0">
            <a:spAutoFit/>
          </a:bodyPr>
          <a:lstStyle/>
          <a:p>
            <a:r>
              <a:rPr kumimoji="0" lang="es-ES" sz="2400" b="0" i="0" strike="noStrike" kern="1200" cap="none" spc="0" normalizeH="0" baseline="0" noProof="0" dirty="0">
                <a:ln>
                  <a:noFill/>
                </a:ln>
                <a:solidFill>
                  <a:srgbClr val="F2F2F2"/>
                </a:solidFill>
                <a:effectLst/>
                <a:uLnTx/>
                <a:uFillTx/>
                <a:latin typeface="Abadi Extra Light" panose="020B0204020104020204" pitchFamily="34" charset="0"/>
              </a:rPr>
              <a:t>II. </a:t>
            </a:r>
            <a:r>
              <a:rPr lang="es-ES" sz="2400" b="1" dirty="0">
                <a:solidFill>
                  <a:srgbClr val="F2F2F2"/>
                </a:solidFill>
                <a:latin typeface="Abadi Extra Light" panose="020B0204020104020204" pitchFamily="34" charset="0"/>
                <a:ea typeface="Times New Roman" panose="02020603050405020304" pitchFamily="18" charset="0"/>
                <a:cs typeface="Times New Roman" panose="02020603050405020304" pitchFamily="18" charset="0"/>
              </a:rPr>
              <a:t>Actividades Esenciales.</a:t>
            </a:r>
            <a:endParaRPr lang="es-MX" sz="24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pic>
        <p:nvPicPr>
          <p:cNvPr id="11" name="Imagen 10" descr="Imagen que contiene lego, juguete&#10;&#10;Descripción generada automáticamente">
            <a:extLst>
              <a:ext uri="{FF2B5EF4-FFF2-40B4-BE49-F238E27FC236}">
                <a16:creationId xmlns:a16="http://schemas.microsoft.com/office/drawing/2014/main" id="{F2473C75-AC67-4CBE-8507-67C6510FDA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614" y="3263919"/>
            <a:ext cx="3227384" cy="2601433"/>
          </a:xfrm>
          <a:prstGeom prst="rect">
            <a:avLst/>
          </a:prstGeom>
        </p:spPr>
      </p:pic>
      <p:sp>
        <p:nvSpPr>
          <p:cNvPr id="12" name="Marcador de contenido 5">
            <a:extLst>
              <a:ext uri="{FF2B5EF4-FFF2-40B4-BE49-F238E27FC236}">
                <a16:creationId xmlns:a16="http://schemas.microsoft.com/office/drawing/2014/main" id="{580BA9CB-3634-4600-9BE9-768EDAB0967B}"/>
              </a:ext>
            </a:extLst>
          </p:cNvPr>
          <p:cNvSpPr txBox="1">
            <a:spLocks/>
          </p:cNvSpPr>
          <p:nvPr/>
        </p:nvSpPr>
        <p:spPr>
          <a:xfrm>
            <a:off x="6365289" y="1492350"/>
            <a:ext cx="4959153" cy="52690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20000"/>
              </a:lnSpc>
              <a:spcAft>
                <a:spcPts val="130"/>
              </a:spcAft>
            </a:pPr>
            <a:r>
              <a:rPr lang="es-MX" sz="1800" dirty="0">
                <a:latin typeface="Abadi Extra Light" panose="020B0204020104020204" pitchFamily="34" charset="0"/>
                <a:ea typeface="Times New Roman" panose="02020603050405020304" pitchFamily="18" charset="0"/>
                <a:cs typeface="Times New Roman" panose="02020603050405020304" pitchFamily="18" charset="0"/>
              </a:rPr>
              <a:t>d) Las relacionadas directamente con la operación de los </a:t>
            </a:r>
            <a:r>
              <a:rPr lang="es-MX" sz="1800" b="1" u="sng" dirty="0">
                <a:latin typeface="Abadi Extra Light" panose="020B0204020104020204" pitchFamily="34" charset="0"/>
                <a:ea typeface="Times New Roman" panose="02020603050405020304" pitchFamily="18" charset="0"/>
                <a:cs typeface="Times New Roman" panose="02020603050405020304" pitchFamily="18" charset="0"/>
              </a:rPr>
              <a:t>programas sociales del gobierno</a:t>
            </a:r>
            <a:r>
              <a:rPr lang="es-MX" sz="1800" dirty="0">
                <a:latin typeface="Abadi Extra Light" panose="020B0204020104020204" pitchFamily="34" charset="0"/>
                <a:ea typeface="Times New Roman" panose="02020603050405020304" pitchFamily="18" charset="0"/>
                <a:cs typeface="Times New Roman" panose="02020603050405020304" pitchFamily="18" charset="0"/>
              </a:rPr>
              <a:t>, </a:t>
            </a:r>
            <a:endParaRPr lang="es-MX" sz="1800" dirty="0">
              <a:latin typeface="Abadi Extra Light" panose="020B0204020104020204" pitchFamily="34" charset="0"/>
              <a:ea typeface="Book Antiqua" panose="02040602050305030304" pitchFamily="18" charset="0"/>
              <a:cs typeface="Times New Roman" panose="02020603050405020304" pitchFamily="18" charset="0"/>
            </a:endParaRPr>
          </a:p>
          <a:p>
            <a:pPr lvl="0" algn="just">
              <a:lnSpc>
                <a:spcPct val="120000"/>
              </a:lnSpc>
              <a:spcAft>
                <a:spcPts val="130"/>
              </a:spcAft>
            </a:pPr>
            <a:r>
              <a:rPr lang="es-MX" sz="1800" dirty="0">
                <a:latin typeface="Abadi Extra Light" panose="020B0204020104020204" pitchFamily="34" charset="0"/>
                <a:ea typeface="Times New Roman" panose="02020603050405020304" pitchFamily="18" charset="0"/>
                <a:cs typeface="Times New Roman" panose="02020603050405020304" pitchFamily="18" charset="0"/>
              </a:rPr>
              <a:t>e) Las </a:t>
            </a:r>
            <a:r>
              <a:rPr lang="es-MX" sz="1800" b="1" u="sng" dirty="0">
                <a:latin typeface="Abadi Extra Light" panose="020B0204020104020204" pitchFamily="34" charset="0"/>
                <a:ea typeface="Times New Roman" panose="02020603050405020304" pitchFamily="18" charset="0"/>
                <a:cs typeface="Times New Roman" panose="02020603050405020304" pitchFamily="18" charset="0"/>
              </a:rPr>
              <a:t>necesarias para la conservación, mantenimiento y reparación de la infraestructura crítica que asegura la producción y distribución de servicios indispensables</a:t>
            </a:r>
            <a:r>
              <a:rPr lang="es-MX" sz="1800" dirty="0">
                <a:latin typeface="Abadi Extra Light" panose="020B0204020104020204" pitchFamily="34" charset="0"/>
                <a:ea typeface="Times New Roman" panose="02020603050405020304" pitchFamily="18" charset="0"/>
                <a:cs typeface="Times New Roman" panose="02020603050405020304" pitchFamily="18" charset="0"/>
              </a:rPr>
              <a:t>, por ejemplo: </a:t>
            </a:r>
            <a:r>
              <a:rPr lang="es-MX" sz="1800" b="1" dirty="0">
                <a:latin typeface="Abadi Extra Light" panose="020B0204020104020204" pitchFamily="34" charset="0"/>
                <a:ea typeface="Times New Roman" panose="02020603050405020304" pitchFamily="18" charset="0"/>
                <a:cs typeface="Times New Roman" panose="02020603050405020304" pitchFamily="18" charset="0"/>
              </a:rPr>
              <a:t>agua potable, energía eléctrica, gas, petróleo, gasolina, turbosina, saneamiento básico, transporte público, infraestructura hospitalaria y médica</a:t>
            </a:r>
            <a:r>
              <a:rPr lang="es-MX" sz="1800" dirty="0">
                <a:latin typeface="Abadi Extra Light" panose="020B0204020104020204" pitchFamily="34" charset="0"/>
                <a:ea typeface="Times New Roman" panose="02020603050405020304" pitchFamily="18" charset="0"/>
                <a:cs typeface="Times New Roman" panose="02020603050405020304" pitchFamily="18" charset="0"/>
              </a:rPr>
              <a:t>, entre otros más que pudieran listarse en esta categoría;</a:t>
            </a:r>
            <a:endParaRPr lang="es-MX" sz="1800" dirty="0">
              <a:latin typeface="Abadi Extra Light" panose="020B0204020104020204" pitchFamily="34" charset="0"/>
              <a:ea typeface="Book Antiqua" panose="02040602050305030304" pitchFamily="18" charset="0"/>
              <a:cs typeface="Times New Roman" panose="02020603050405020304" pitchFamily="18" charset="0"/>
            </a:endParaRPr>
          </a:p>
          <a:p>
            <a:pPr lvl="0" algn="just">
              <a:lnSpc>
                <a:spcPct val="120000"/>
              </a:lnSpc>
              <a:spcAft>
                <a:spcPts val="130"/>
              </a:spcAft>
            </a:pPr>
            <a:r>
              <a:rPr lang="es-MX" sz="1800" dirty="0">
                <a:latin typeface="Abadi Extra Light" panose="020B0204020104020204" pitchFamily="34" charset="0"/>
                <a:ea typeface="Book Antiqua" panose="02040602050305030304" pitchFamily="18" charset="0"/>
                <a:cs typeface="Times New Roman" panose="02020603050405020304" pitchFamily="18" charset="0"/>
              </a:rPr>
              <a:t>f) </a:t>
            </a:r>
            <a:r>
              <a:rPr lang="es-MX" sz="1800" b="1" dirty="0">
                <a:latin typeface="Abadi Extra Light" panose="020B0204020104020204" pitchFamily="34" charset="0"/>
                <a:ea typeface="Book Antiqua" panose="02040602050305030304" pitchFamily="18" charset="0"/>
                <a:cs typeface="Times New Roman" panose="02020603050405020304" pitchFamily="18" charset="0"/>
              </a:rPr>
              <a:t>Industria minera</a:t>
            </a:r>
            <a:endParaRPr lang="es-MX" sz="1600" b="1" dirty="0">
              <a:latin typeface="Abadi Extra Light" panose="020B0204020104020204" pitchFamily="34" charset="0"/>
              <a:ea typeface="Book Antiqua" panose="02040602050305030304" pitchFamily="18" charset="0"/>
              <a:cs typeface="Times New Roman" panose="02020603050405020304" pitchFamily="18" charset="0"/>
            </a:endParaRPr>
          </a:p>
          <a:p>
            <a:pPr lvl="0" algn="just">
              <a:lnSpc>
                <a:spcPct val="120000"/>
              </a:lnSpc>
              <a:spcAft>
                <a:spcPts val="130"/>
              </a:spcAft>
            </a:pPr>
            <a:r>
              <a:rPr lang="es-MX" sz="1600" dirty="0">
                <a:latin typeface="Abadi Extra Light" panose="020B0204020104020204" pitchFamily="34" charset="0"/>
                <a:ea typeface="Book Antiqua" panose="02040602050305030304" pitchFamily="18" charset="0"/>
                <a:cs typeface="Times New Roman" panose="02020603050405020304" pitchFamily="18" charset="0"/>
              </a:rPr>
              <a:t>g)</a:t>
            </a:r>
            <a:r>
              <a:rPr lang="es-MX" sz="1600" b="1" dirty="0">
                <a:latin typeface="Abadi Extra Light" panose="020B0204020104020204" pitchFamily="34" charset="0"/>
                <a:ea typeface="Book Antiqua" panose="02040602050305030304" pitchFamily="18" charset="0"/>
                <a:cs typeface="Times New Roman" panose="02020603050405020304" pitchFamily="18" charset="0"/>
              </a:rPr>
              <a:t> Industria de la Construcción </a:t>
            </a:r>
          </a:p>
          <a:p>
            <a:pPr lvl="0" algn="just">
              <a:lnSpc>
                <a:spcPct val="120000"/>
              </a:lnSpc>
              <a:spcAft>
                <a:spcPts val="130"/>
              </a:spcAft>
            </a:pPr>
            <a:r>
              <a:rPr lang="es-MX" sz="1600" dirty="0">
                <a:latin typeface="Abadi Extra Light" panose="020B0204020104020204" pitchFamily="34" charset="0"/>
                <a:ea typeface="Book Antiqua" panose="02040602050305030304" pitchFamily="18" charset="0"/>
                <a:cs typeface="Times New Roman" panose="02020603050405020304" pitchFamily="18" charset="0"/>
              </a:rPr>
              <a:t>h)</a:t>
            </a:r>
            <a:r>
              <a:rPr lang="es-MX" sz="1600" b="1" dirty="0">
                <a:latin typeface="Abadi Extra Light" panose="020B0204020104020204" pitchFamily="34" charset="0"/>
                <a:ea typeface="Book Antiqua" panose="02040602050305030304" pitchFamily="18" charset="0"/>
                <a:cs typeface="Times New Roman" panose="02020603050405020304" pitchFamily="18" charset="0"/>
              </a:rPr>
              <a:t> Industria Automotriz (Fabricación y Manufactura)</a:t>
            </a:r>
            <a:endParaRPr lang="es-MX" sz="1800" b="1" dirty="0">
              <a:latin typeface="Abadi Extra Light" panose="020B0204020104020204" pitchFamily="34" charset="0"/>
              <a:ea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930024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830997"/>
          </a:xfrm>
          <a:prstGeom prst="rect">
            <a:avLst/>
          </a:prstGeom>
          <a:noFill/>
        </p:spPr>
        <p:txBody>
          <a:bodyPr wrap="square" rtlCol="0">
            <a:spAutoFit/>
          </a:bodyPr>
          <a:lstStyle/>
          <a:p>
            <a:r>
              <a:rPr kumimoji="0" lang="es-ES" sz="2400" b="0" i="0" strike="noStrike" kern="1200" cap="none" spc="0" normalizeH="0" baseline="0" noProof="0" dirty="0">
                <a:ln>
                  <a:noFill/>
                </a:ln>
                <a:solidFill>
                  <a:srgbClr val="F2F2F2"/>
                </a:solidFill>
                <a:effectLst/>
                <a:uLnTx/>
                <a:uFillTx/>
                <a:latin typeface="Abadi Extra Light" panose="020B0204020104020204" pitchFamily="34" charset="0"/>
              </a:rPr>
              <a:t>III. </a:t>
            </a:r>
            <a:r>
              <a:rPr lang="es-ES" sz="2400" b="1" dirty="0">
                <a:solidFill>
                  <a:srgbClr val="F2F2F2"/>
                </a:solidFill>
                <a:latin typeface="Abadi Extra Light" panose="020B0204020104020204" pitchFamily="34" charset="0"/>
                <a:ea typeface="Times New Roman" panose="02020603050405020304" pitchFamily="18" charset="0"/>
                <a:cs typeface="Times New Roman" panose="02020603050405020304" pitchFamily="18" charset="0"/>
              </a:rPr>
              <a:t>Normas para empresas que laboran.</a:t>
            </a:r>
            <a:endParaRPr lang="es-MX" sz="24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13" name="Marcador de contenido 5">
            <a:extLst>
              <a:ext uri="{FF2B5EF4-FFF2-40B4-BE49-F238E27FC236}">
                <a16:creationId xmlns:a16="http://schemas.microsoft.com/office/drawing/2014/main" id="{20867770-0DEA-4F88-BAAD-8FFA3FCB8DF5}"/>
              </a:ext>
            </a:extLst>
          </p:cNvPr>
          <p:cNvSpPr txBox="1">
            <a:spLocks/>
          </p:cNvSpPr>
          <p:nvPr/>
        </p:nvSpPr>
        <p:spPr>
          <a:xfrm>
            <a:off x="5360388" y="1492350"/>
            <a:ext cx="6467612" cy="526904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20000"/>
              </a:lnSpc>
              <a:spcAft>
                <a:spcPts val="130"/>
              </a:spcAft>
              <a:buFont typeface="+mj-lt"/>
              <a:buAutoNum type="arabicParenR"/>
            </a:pPr>
            <a:r>
              <a:rPr lang="es-MX" sz="2400" dirty="0">
                <a:latin typeface="Abadi Extra Light" panose="020B0204020104020204" pitchFamily="34" charset="0"/>
                <a:ea typeface="Times New Roman" panose="02020603050405020304" pitchFamily="18" charset="0"/>
                <a:cs typeface="Times New Roman" panose="02020603050405020304" pitchFamily="18" charset="0"/>
              </a:rPr>
              <a:t>No se podrán realizar reuniones o congregaciones de más de 50 personas;</a:t>
            </a:r>
            <a:endParaRPr lang="es-MX" sz="2400" dirty="0">
              <a:latin typeface="Abadi Extra Light" panose="020B0204020104020204" pitchFamily="34" charset="0"/>
              <a:ea typeface="Book Antiqua" panose="02040602050305030304" pitchFamily="18" charset="0"/>
              <a:cs typeface="Times New Roman" panose="02020603050405020304" pitchFamily="18" charset="0"/>
            </a:endParaRPr>
          </a:p>
          <a:p>
            <a:pPr marL="342900" indent="-342900" algn="just">
              <a:lnSpc>
                <a:spcPct val="120000"/>
              </a:lnSpc>
              <a:spcAft>
                <a:spcPts val="130"/>
              </a:spcAft>
              <a:buFont typeface="+mj-lt"/>
              <a:buAutoNum type="arabicParenR"/>
            </a:pPr>
            <a:r>
              <a:rPr lang="es-MX" sz="2400" dirty="0">
                <a:latin typeface="Abadi Extra Light" panose="020B0204020104020204" pitchFamily="34" charset="0"/>
                <a:ea typeface="Times New Roman" panose="02020603050405020304" pitchFamily="18" charset="0"/>
                <a:cs typeface="Times New Roman" panose="02020603050405020304" pitchFamily="18" charset="0"/>
              </a:rPr>
              <a:t>Las personas que acudan a tales centros de trabajo, deberán lavarse las manos con frecuencia;</a:t>
            </a:r>
            <a:endParaRPr lang="es-MX" sz="2400" dirty="0">
              <a:latin typeface="Abadi Extra Light" panose="020B0204020104020204" pitchFamily="34" charset="0"/>
              <a:ea typeface="Book Antiqua" panose="02040602050305030304" pitchFamily="18" charset="0"/>
              <a:cs typeface="Times New Roman" panose="02020603050405020304" pitchFamily="18" charset="0"/>
            </a:endParaRPr>
          </a:p>
          <a:p>
            <a:pPr marL="342900" indent="-342900" algn="just">
              <a:lnSpc>
                <a:spcPct val="120000"/>
              </a:lnSpc>
              <a:spcAft>
                <a:spcPts val="130"/>
              </a:spcAft>
              <a:buFont typeface="+mj-lt"/>
              <a:buAutoNum type="arabicParenR"/>
            </a:pPr>
            <a:r>
              <a:rPr lang="es-MX" sz="2400" dirty="0">
                <a:latin typeface="Abadi Extra Light" panose="020B0204020104020204" pitchFamily="34" charset="0"/>
                <a:ea typeface="Times New Roman" panose="02020603050405020304" pitchFamily="18" charset="0"/>
                <a:cs typeface="Times New Roman" panose="02020603050405020304" pitchFamily="18" charset="0"/>
              </a:rPr>
              <a:t>Deberán estornudar o toser, aplicando etiqueta respiratoria (cubriéndose nariz y boca con pañuelo desechable o con antebrazo);</a:t>
            </a:r>
            <a:endParaRPr lang="es-MX" sz="2400" dirty="0">
              <a:latin typeface="Abadi Extra Light" panose="020B0204020104020204" pitchFamily="34" charset="0"/>
              <a:ea typeface="Book Antiqua" panose="02040602050305030304" pitchFamily="18" charset="0"/>
              <a:cs typeface="Times New Roman" panose="02020603050405020304" pitchFamily="18" charset="0"/>
            </a:endParaRPr>
          </a:p>
          <a:p>
            <a:pPr marL="342900" indent="-342900" algn="just">
              <a:lnSpc>
                <a:spcPct val="120000"/>
              </a:lnSpc>
              <a:spcAft>
                <a:spcPts val="130"/>
              </a:spcAft>
              <a:buFont typeface="+mj-lt"/>
              <a:buAutoNum type="arabicParenR"/>
            </a:pPr>
            <a:r>
              <a:rPr lang="es-MX" sz="2400" dirty="0">
                <a:latin typeface="Abadi Extra Light" panose="020B0204020104020204" pitchFamily="34" charset="0"/>
                <a:ea typeface="Times New Roman" panose="02020603050405020304" pitchFamily="18" charset="0"/>
                <a:cs typeface="Times New Roman" panose="02020603050405020304" pitchFamily="18" charset="0"/>
              </a:rPr>
              <a:t>No saludar de beso, mano o abrazo (saludo a distancia), y</a:t>
            </a:r>
            <a:endParaRPr lang="es-MX" sz="2400" dirty="0">
              <a:latin typeface="Abadi Extra Light" panose="020B0204020104020204" pitchFamily="34" charset="0"/>
              <a:ea typeface="Book Antiqua" panose="02040602050305030304" pitchFamily="18" charset="0"/>
              <a:cs typeface="Times New Roman" panose="02020603050405020304" pitchFamily="18" charset="0"/>
            </a:endParaRPr>
          </a:p>
          <a:p>
            <a:pPr marL="342900" indent="-342900" algn="just">
              <a:lnSpc>
                <a:spcPct val="120000"/>
              </a:lnSpc>
              <a:spcAft>
                <a:spcPts val="130"/>
              </a:spcAft>
              <a:buFont typeface="+mj-lt"/>
              <a:buAutoNum type="arabicParenR"/>
            </a:pPr>
            <a:r>
              <a:rPr lang="es-MX" sz="2400" dirty="0">
                <a:latin typeface="Abadi Extra Light" panose="020B0204020104020204" pitchFamily="34" charset="0"/>
                <a:ea typeface="Times New Roman" panose="02020603050405020304" pitchFamily="18" charset="0"/>
                <a:cs typeface="Times New Roman" panose="02020603050405020304" pitchFamily="18" charset="0"/>
              </a:rPr>
              <a:t>Todas las medidas de sana distancia vigentes, emitidas por la Secretaría de Salud Federal;</a:t>
            </a:r>
            <a:endParaRPr lang="es-MX" sz="2400" dirty="0">
              <a:latin typeface="Abadi Extra Light" panose="020B0204020104020204" pitchFamily="34" charset="0"/>
              <a:ea typeface="Book Antiqua" panose="02040602050305030304" pitchFamily="18" charset="0"/>
              <a:cs typeface="Times New Roman" panose="02020603050405020304" pitchFamily="18" charset="0"/>
            </a:endParaRPr>
          </a:p>
          <a:p>
            <a:pPr marL="30480" indent="0" algn="just">
              <a:lnSpc>
                <a:spcPct val="120000"/>
              </a:lnSpc>
              <a:spcAft>
                <a:spcPts val="200"/>
              </a:spcAft>
              <a:buFont typeface="Arial" panose="020B0604020202020204" pitchFamily="34" charset="0"/>
              <a:buNone/>
            </a:pPr>
            <a:endParaRPr lang="es-MX" sz="3600" dirty="0">
              <a:solidFill>
                <a:srgbClr val="595959"/>
              </a:solidFill>
              <a:latin typeface="Abadi Extra Light" panose="020B0204020104020204" pitchFamily="34" charset="0"/>
              <a:ea typeface="Book Antiqua" panose="02040602050305030304" pitchFamily="18" charset="0"/>
              <a:cs typeface="Times New Roman" panose="02020603050405020304" pitchFamily="18" charset="0"/>
            </a:endParaRPr>
          </a:p>
        </p:txBody>
      </p:sp>
      <p:pic>
        <p:nvPicPr>
          <p:cNvPr id="1028" name="Picture 4" descr="No png 12 » PNG Image">
            <a:extLst>
              <a:ext uri="{FF2B5EF4-FFF2-40B4-BE49-F238E27FC236}">
                <a16:creationId xmlns:a16="http://schemas.microsoft.com/office/drawing/2014/main" id="{1EF6A7AC-4D77-40AE-8F74-574BEAC7D3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832612" y="1478160"/>
            <a:ext cx="527776" cy="5270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No png 12 » PNG Image">
            <a:extLst>
              <a:ext uri="{FF2B5EF4-FFF2-40B4-BE49-F238E27FC236}">
                <a16:creationId xmlns:a16="http://schemas.microsoft.com/office/drawing/2014/main" id="{5F744341-5C36-4BC6-AE62-F14AB2FADE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832612" y="2445922"/>
            <a:ext cx="527776" cy="5270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No png 12 » PNG Image">
            <a:extLst>
              <a:ext uri="{FF2B5EF4-FFF2-40B4-BE49-F238E27FC236}">
                <a16:creationId xmlns:a16="http://schemas.microsoft.com/office/drawing/2014/main" id="{A2F875BB-A162-4655-9284-5BF4551E1A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832612" y="3320587"/>
            <a:ext cx="527776" cy="5270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No png 12 » PNG Image">
            <a:extLst>
              <a:ext uri="{FF2B5EF4-FFF2-40B4-BE49-F238E27FC236}">
                <a16:creationId xmlns:a16="http://schemas.microsoft.com/office/drawing/2014/main" id="{A6DEC1CB-F384-4065-B2EF-F53D0AED2C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803184" y="4680097"/>
            <a:ext cx="527776" cy="5270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No png 12 » PNG Image">
            <a:extLst>
              <a:ext uri="{FF2B5EF4-FFF2-40B4-BE49-F238E27FC236}">
                <a16:creationId xmlns:a16="http://schemas.microsoft.com/office/drawing/2014/main" id="{38ACF716-EDDB-48FD-B570-81FA0B3911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833237" y="5695018"/>
            <a:ext cx="527776" cy="5270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80621C4-564A-4142-9FC5-DF3EBF973C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5122" y="1395372"/>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F7FF626B-2C79-4604-A0D6-6D6E5ED7F2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4894" y="2310325"/>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673C5F31-2D95-4C43-92A9-9923F707C9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4894" y="3256616"/>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8014B38E-BC27-4EB0-A762-DF81477D2D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4894" y="4586328"/>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id="{12C3407D-8AE8-4C14-AC65-63352DC5DE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4894" y="5596590"/>
            <a:ext cx="7239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096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830997"/>
          </a:xfrm>
          <a:prstGeom prst="rect">
            <a:avLst/>
          </a:prstGeom>
          <a:noFill/>
        </p:spPr>
        <p:txBody>
          <a:bodyPr wrap="square" rtlCol="0">
            <a:spAutoFit/>
          </a:bodyPr>
          <a:lstStyle/>
          <a:p>
            <a:r>
              <a:rPr kumimoji="0" lang="es-ES" sz="2400" b="0" i="0" strike="noStrike" kern="1200" cap="none" spc="0" normalizeH="0" baseline="0" noProof="0" dirty="0">
                <a:ln>
                  <a:noFill/>
                </a:ln>
                <a:solidFill>
                  <a:srgbClr val="F2F2F2"/>
                </a:solidFill>
                <a:effectLst/>
                <a:uLnTx/>
                <a:uFillTx/>
                <a:latin typeface="Abadi Extra Light" panose="020B0204020104020204" pitchFamily="34" charset="0"/>
              </a:rPr>
              <a:t>IV. </a:t>
            </a:r>
            <a:r>
              <a:rPr lang="es-ES" sz="2400" b="1" dirty="0">
                <a:solidFill>
                  <a:srgbClr val="F2F2F2"/>
                </a:solidFill>
                <a:latin typeface="Abadi Extra Light" panose="020B0204020104020204" pitchFamily="34" charset="0"/>
                <a:ea typeface="Times New Roman" panose="02020603050405020304" pitchFamily="18" charset="0"/>
                <a:cs typeface="Times New Roman" panose="02020603050405020304" pitchFamily="18" charset="0"/>
              </a:rPr>
              <a:t>Prohibiciones Generales.</a:t>
            </a:r>
            <a:endParaRPr lang="es-MX" sz="2400" dirty="0">
              <a:solidFill>
                <a:srgbClr val="F2F2F2"/>
              </a:solidFill>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12" name="Marcador de contenido 5">
            <a:extLst>
              <a:ext uri="{FF2B5EF4-FFF2-40B4-BE49-F238E27FC236}">
                <a16:creationId xmlns:a16="http://schemas.microsoft.com/office/drawing/2014/main" id="{C02E5D8E-4022-4D02-A714-C742E5977576}"/>
              </a:ext>
            </a:extLst>
          </p:cNvPr>
          <p:cNvSpPr txBox="1">
            <a:spLocks/>
          </p:cNvSpPr>
          <p:nvPr/>
        </p:nvSpPr>
        <p:spPr>
          <a:xfrm>
            <a:off x="5406451" y="1318354"/>
            <a:ext cx="6467612" cy="52690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lnSpc>
                <a:spcPct val="120000"/>
              </a:lnSpc>
            </a:pPr>
            <a:r>
              <a:rPr lang="es-ES" sz="1800" dirty="0">
                <a:solidFill>
                  <a:srgbClr val="000000"/>
                </a:solidFill>
                <a:latin typeface="Abadi Extra Light" panose="020B0204020104020204" pitchFamily="34" charset="0"/>
                <a:ea typeface="Book Antiqua" panose="02040602050305030304" pitchFamily="18" charset="0"/>
                <a:cs typeface="Times New Roman" panose="02020603050405020304" pitchFamily="18" charset="0"/>
              </a:rPr>
              <a:t>Labor de adultos de 61 años en adelante, ellos deberán estar en resguardo domiciliario;</a:t>
            </a:r>
          </a:p>
          <a:p>
            <a:pPr marL="342900" indent="-342900" algn="just" fontAlgn="base">
              <a:lnSpc>
                <a:spcPct val="120000"/>
              </a:lnSpc>
              <a:buFont typeface="Symbol" panose="05050102010706020507" pitchFamily="18" charset="2"/>
              <a:buChar char=""/>
            </a:pPr>
            <a:endParaRPr lang="es-MX" sz="1800" dirty="0">
              <a:solidFill>
                <a:srgbClr val="595959"/>
              </a:solidFill>
              <a:latin typeface="Abadi Extra Light" panose="020B0204020104020204" pitchFamily="34" charset="0"/>
              <a:ea typeface="Book Antiqua" panose="02040602050305030304" pitchFamily="18" charset="0"/>
              <a:cs typeface="Times New Roman" panose="02020603050405020304" pitchFamily="18" charset="0"/>
            </a:endParaRPr>
          </a:p>
          <a:p>
            <a:pPr algn="just" fontAlgn="base">
              <a:lnSpc>
                <a:spcPct val="120000"/>
              </a:lnSpc>
            </a:pPr>
            <a:r>
              <a:rPr lang="es-ES" sz="1800" dirty="0">
                <a:solidFill>
                  <a:srgbClr val="000000"/>
                </a:solidFill>
                <a:latin typeface="Abadi Extra Light" panose="020B0204020104020204" pitchFamily="34" charset="0"/>
                <a:ea typeface="Book Antiqua" panose="02040602050305030304" pitchFamily="18" charset="0"/>
                <a:cs typeface="Times New Roman" panose="02020603050405020304" pitchFamily="18" charset="0"/>
              </a:rPr>
              <a:t>Mujeres en estado de embarazo o puerperio inmediato;</a:t>
            </a:r>
          </a:p>
          <a:p>
            <a:pPr marL="342900" indent="-342900" algn="just" fontAlgn="base">
              <a:lnSpc>
                <a:spcPct val="120000"/>
              </a:lnSpc>
              <a:buFont typeface="Symbol" panose="05050102010706020507" pitchFamily="18" charset="2"/>
              <a:buChar char=""/>
            </a:pPr>
            <a:endParaRPr lang="es-MX" sz="1800" dirty="0">
              <a:solidFill>
                <a:srgbClr val="595959"/>
              </a:solidFill>
              <a:latin typeface="Abadi Extra Light" panose="020B0204020104020204" pitchFamily="34" charset="0"/>
              <a:ea typeface="Book Antiqua" panose="02040602050305030304" pitchFamily="18" charset="0"/>
              <a:cs typeface="Times New Roman" panose="02020603050405020304" pitchFamily="18" charset="0"/>
            </a:endParaRPr>
          </a:p>
          <a:p>
            <a:pPr algn="just" fontAlgn="base">
              <a:lnSpc>
                <a:spcPct val="120000"/>
              </a:lnSpc>
            </a:pPr>
            <a:r>
              <a:rPr lang="es-ES" sz="1800" dirty="0">
                <a:solidFill>
                  <a:srgbClr val="000000"/>
                </a:solidFill>
                <a:latin typeface="Abadi Extra Light" panose="020B0204020104020204" pitchFamily="34" charset="0"/>
                <a:ea typeface="Book Antiqua" panose="02040602050305030304" pitchFamily="18" charset="0"/>
                <a:cs typeface="Times New Roman" panose="02020603050405020304" pitchFamily="18" charset="0"/>
              </a:rPr>
              <a:t>Personas con los </a:t>
            </a:r>
            <a:r>
              <a:rPr lang="es-ES" sz="1800" b="1" u="sng" dirty="0">
                <a:solidFill>
                  <a:srgbClr val="000000"/>
                </a:solidFill>
                <a:latin typeface="Abadi Extra Light" panose="020B0204020104020204" pitchFamily="34" charset="0"/>
                <a:ea typeface="Book Antiqua" panose="02040602050305030304" pitchFamily="18" charset="0"/>
                <a:cs typeface="Times New Roman" panose="02020603050405020304" pitchFamily="18" charset="0"/>
              </a:rPr>
              <a:t>DIAGNÓSTGICOS MÉDICOS</a:t>
            </a:r>
            <a:r>
              <a:rPr lang="es-ES" sz="1800" dirty="0">
                <a:solidFill>
                  <a:srgbClr val="000000"/>
                </a:solidFill>
                <a:latin typeface="Abadi Extra Light" panose="020B0204020104020204" pitchFamily="34" charset="0"/>
                <a:ea typeface="Book Antiqua" panose="02040602050305030304" pitchFamily="18" charset="0"/>
                <a:cs typeface="Times New Roman" panose="02020603050405020304" pitchFamily="18" charset="0"/>
              </a:rPr>
              <a:t> siguientes: hipertensión arterial, diabetes mellitus, enfermedad cardiaca o pulmonar crónicas, inmunosupresión (adquirida o provocada), insuficiencia renal o hepática.  (Es indispensable que sea gente con diagnóstico médico existente, por supuesto que esté por escrito y no porque simplemente se los cuenten).</a:t>
            </a:r>
          </a:p>
          <a:p>
            <a:pPr marL="342900" indent="-342900" algn="just" fontAlgn="base">
              <a:lnSpc>
                <a:spcPct val="120000"/>
              </a:lnSpc>
              <a:buFont typeface="Symbol" panose="05050102010706020507" pitchFamily="18" charset="2"/>
              <a:buChar char=""/>
            </a:pPr>
            <a:endParaRPr lang="es-MX" sz="1800" dirty="0">
              <a:solidFill>
                <a:srgbClr val="595959"/>
              </a:solidFill>
              <a:latin typeface="Abadi Extra Light" panose="020B0204020104020204" pitchFamily="34" charset="0"/>
              <a:ea typeface="Book Antiqua" panose="02040602050305030304" pitchFamily="18" charset="0"/>
              <a:cs typeface="Times New Roman" panose="02020603050405020304" pitchFamily="18" charset="0"/>
            </a:endParaRPr>
          </a:p>
          <a:p>
            <a:pPr algn="just" fontAlgn="base">
              <a:lnSpc>
                <a:spcPct val="120000"/>
              </a:lnSpc>
            </a:pPr>
            <a:r>
              <a:rPr lang="es-ES" sz="1800" dirty="0">
                <a:solidFill>
                  <a:srgbClr val="000000"/>
                </a:solidFill>
                <a:latin typeface="Abadi Extra Light" panose="020B0204020104020204" pitchFamily="34" charset="0"/>
                <a:ea typeface="Book Antiqua" panose="02040602050305030304" pitchFamily="18" charset="0"/>
                <a:cs typeface="Times New Roman" panose="02020603050405020304" pitchFamily="18" charset="0"/>
              </a:rPr>
              <a:t>Violación de derechos humanos.</a:t>
            </a:r>
            <a:endParaRPr lang="es-MX" sz="1800" dirty="0">
              <a:solidFill>
                <a:srgbClr val="595959"/>
              </a:solidFill>
              <a:latin typeface="Abadi Extra Light" panose="020B0204020104020204" pitchFamily="34" charset="0"/>
              <a:ea typeface="Book Antiqua" panose="02040602050305030304" pitchFamily="18" charset="0"/>
              <a:cs typeface="Times New Roman" panose="02020603050405020304" pitchFamily="18" charset="0"/>
            </a:endParaRPr>
          </a:p>
          <a:p>
            <a:pPr marL="30480" indent="0" algn="just">
              <a:lnSpc>
                <a:spcPct val="120000"/>
              </a:lnSpc>
              <a:spcAft>
                <a:spcPts val="200"/>
              </a:spcAft>
              <a:buFont typeface="Arial" panose="020B0604020202020204" pitchFamily="34" charset="0"/>
              <a:buNone/>
            </a:pPr>
            <a:endParaRPr lang="es-MX" sz="2400" dirty="0">
              <a:solidFill>
                <a:srgbClr val="595959"/>
              </a:solidFill>
              <a:latin typeface="Abadi Extra Light" panose="020B0204020104020204" pitchFamily="34" charset="0"/>
              <a:ea typeface="Book Antiqua" panose="02040602050305030304" pitchFamily="18" charset="0"/>
              <a:cs typeface="Times New Roman" panose="02020603050405020304" pitchFamily="18" charset="0"/>
            </a:endParaRPr>
          </a:p>
        </p:txBody>
      </p:sp>
      <p:pic>
        <p:nvPicPr>
          <p:cNvPr id="14" name="Picture 4" descr="No png 12 » PNG Image">
            <a:extLst>
              <a:ext uri="{FF2B5EF4-FFF2-40B4-BE49-F238E27FC236}">
                <a16:creationId xmlns:a16="http://schemas.microsoft.com/office/drawing/2014/main" id="{61A2BC00-7740-4A19-90C7-E4E56F7801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878673" y="3464526"/>
            <a:ext cx="527776" cy="5270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No png 12 » PNG Image">
            <a:extLst>
              <a:ext uri="{FF2B5EF4-FFF2-40B4-BE49-F238E27FC236}">
                <a16:creationId xmlns:a16="http://schemas.microsoft.com/office/drawing/2014/main" id="{89E16660-B85E-4888-B249-56C6427CA6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878673" y="2510876"/>
            <a:ext cx="527776" cy="5270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No png 12 » PNG Image">
            <a:extLst>
              <a:ext uri="{FF2B5EF4-FFF2-40B4-BE49-F238E27FC236}">
                <a16:creationId xmlns:a16="http://schemas.microsoft.com/office/drawing/2014/main" id="{9DAC3DE1-89EF-4D4A-937A-20CB6E6070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878673" y="1245699"/>
            <a:ext cx="527776" cy="5270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No png 12 » PNG Image">
            <a:extLst>
              <a:ext uri="{FF2B5EF4-FFF2-40B4-BE49-F238E27FC236}">
                <a16:creationId xmlns:a16="http://schemas.microsoft.com/office/drawing/2014/main" id="{20852FB9-9210-4F62-A946-EF1B302730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878673" y="6029731"/>
            <a:ext cx="527776" cy="52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43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F1272-11E2-4135-9BCB-5E691CC7D3D0}"/>
              </a:ext>
            </a:extLst>
          </p:cNvPr>
          <p:cNvSpPr>
            <a:spLocks noGrp="1"/>
          </p:cNvSpPr>
          <p:nvPr>
            <p:ph type="title"/>
          </p:nvPr>
        </p:nvSpPr>
        <p:spPr>
          <a:xfrm>
            <a:off x="838200" y="365125"/>
            <a:ext cx="10515600" cy="1325563"/>
          </a:xfrm>
        </p:spPr>
        <p:txBody>
          <a:bodyPr/>
          <a:lstStyle/>
          <a:p>
            <a:endParaRPr lang="es-MX"/>
          </a:p>
        </p:txBody>
      </p:sp>
      <p:pic>
        <p:nvPicPr>
          <p:cNvPr id="5" name="Marcador de contenido 4" descr="Imagen que contiene portátil, ordenador&#10;&#10;Descripción generada automáticamente">
            <a:extLst>
              <a:ext uri="{FF2B5EF4-FFF2-40B4-BE49-F238E27FC236}">
                <a16:creationId xmlns:a16="http://schemas.microsoft.com/office/drawing/2014/main" id="{47A82D63-B13E-444E-A842-77C11D027F9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4" t="1111" b="1250"/>
          <a:stretch/>
        </p:blipFill>
        <p:spPr>
          <a:xfrm>
            <a:off x="0" y="13252"/>
            <a:ext cx="12207363" cy="6858000"/>
          </a:xfrm>
        </p:spPr>
      </p:pic>
      <p:pic>
        <p:nvPicPr>
          <p:cNvPr id="7" name="Imagen 6">
            <a:extLst>
              <a:ext uri="{FF2B5EF4-FFF2-40B4-BE49-F238E27FC236}">
                <a16:creationId xmlns:a16="http://schemas.microsoft.com/office/drawing/2014/main" id="{4981AD7E-B0FC-43DB-90BC-61A978C93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85" y="2312609"/>
            <a:ext cx="2721484" cy="1849815"/>
          </a:xfrm>
          <a:prstGeom prst="rect">
            <a:avLst/>
          </a:prstGeom>
          <a:ln>
            <a:noFill/>
          </a:ln>
          <a:effectLst>
            <a:softEdge rad="112500"/>
          </a:effectLst>
        </p:spPr>
      </p:pic>
      <p:sp>
        <p:nvSpPr>
          <p:cNvPr id="8" name="CuadroTexto 7">
            <a:extLst>
              <a:ext uri="{FF2B5EF4-FFF2-40B4-BE49-F238E27FC236}">
                <a16:creationId xmlns:a16="http://schemas.microsoft.com/office/drawing/2014/main" id="{E28A0D96-7F17-4143-89A8-554A63747A16}"/>
              </a:ext>
            </a:extLst>
          </p:cNvPr>
          <p:cNvSpPr txBox="1"/>
          <p:nvPr/>
        </p:nvSpPr>
        <p:spPr>
          <a:xfrm>
            <a:off x="4097963" y="2705725"/>
            <a:ext cx="6915705" cy="1446550"/>
          </a:xfrm>
          <a:prstGeom prst="rect">
            <a:avLst/>
          </a:prstGeom>
          <a:noFill/>
        </p:spPr>
        <p:txBody>
          <a:bodyPr wrap="square" rtlCol="0">
            <a:spAutoFit/>
          </a:bodyPr>
          <a:lstStyle/>
          <a:p>
            <a:pPr algn="ctr"/>
            <a:r>
              <a:rPr lang="es-ES" sz="4400" b="1" dirty="0">
                <a:solidFill>
                  <a:schemeClr val="bg1"/>
                </a:solidFill>
                <a:latin typeface="Abadi Extra Light" panose="020B0204020104020204" pitchFamily="34" charset="0"/>
              </a:rPr>
              <a:t>Bloque 2: </a:t>
            </a:r>
            <a:r>
              <a:rPr lang="es-ES" sz="4400" dirty="0">
                <a:solidFill>
                  <a:schemeClr val="bg1"/>
                </a:solidFill>
                <a:latin typeface="Abadi Extra Light" panose="020B0204020104020204" pitchFamily="34" charset="0"/>
              </a:rPr>
              <a:t>La “Nueva Normalidad”.</a:t>
            </a:r>
          </a:p>
        </p:txBody>
      </p:sp>
    </p:spTree>
    <p:extLst>
      <p:ext uri="{BB962C8B-B14F-4D97-AF65-F5344CB8AC3E}">
        <p14:creationId xmlns:p14="http://schemas.microsoft.com/office/powerpoint/2010/main" val="1111940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r>
              <a:rPr lang="en-US" sz="4000"/>
              <a:t>Dfffffffffffffffffffffffffffffffffffffffffffffffffffffffffffffffcv    }</a:t>
            </a:r>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461665"/>
          </a:xfrm>
          <a:prstGeom prst="rect">
            <a:avLst/>
          </a:prstGeom>
          <a:noFill/>
        </p:spPr>
        <p:txBody>
          <a:bodyPr wrap="square" rtlCol="0">
            <a:spAutoFit/>
          </a:bodyPr>
          <a:lstStyle/>
          <a:p>
            <a:r>
              <a:rPr kumimoji="0" lang="es-ES" sz="2400" b="0" i="0" strike="noStrike" kern="1200" cap="none" spc="0" normalizeH="0" baseline="0" noProof="0" dirty="0">
                <a:ln>
                  <a:noFill/>
                </a:ln>
                <a:solidFill>
                  <a:srgbClr val="F2F2F2"/>
                </a:solidFill>
                <a:effectLst/>
                <a:uLnTx/>
                <a:uFillTx/>
                <a:latin typeface="Abadi Extra Light" panose="020B0204020104020204" pitchFamily="34" charset="0"/>
              </a:rPr>
              <a:t>I. </a:t>
            </a:r>
            <a:r>
              <a:rPr lang="es-ES" sz="2400" b="1" dirty="0">
                <a:solidFill>
                  <a:srgbClr val="F2F2F2"/>
                </a:solidFill>
                <a:effectLst/>
                <a:latin typeface="Abadi Extra Light" panose="020B0204020104020204" pitchFamily="34" charset="0"/>
                <a:cs typeface="Times New Roman" panose="02020603050405020304" pitchFamily="18" charset="0"/>
              </a:rPr>
              <a:t>Protocolo “Nueva Normalidad”.</a:t>
            </a:r>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3" name="CuadroTexto 2">
            <a:extLst>
              <a:ext uri="{FF2B5EF4-FFF2-40B4-BE49-F238E27FC236}">
                <a16:creationId xmlns:a16="http://schemas.microsoft.com/office/drawing/2014/main" id="{DDC6DE89-C768-41BB-8EBF-699E03895428}"/>
              </a:ext>
            </a:extLst>
          </p:cNvPr>
          <p:cNvSpPr txBox="1"/>
          <p:nvPr/>
        </p:nvSpPr>
        <p:spPr>
          <a:xfrm>
            <a:off x="3754051" y="1069089"/>
            <a:ext cx="4305710" cy="5660076"/>
          </a:xfrm>
          <a:prstGeom prst="rect">
            <a:avLst/>
          </a:prstGeom>
          <a:noFill/>
        </p:spPr>
        <p:txBody>
          <a:bodyPr wrap="square" rtlCol="0">
            <a:spAutoFit/>
          </a:bodyPr>
          <a:lstStyle/>
          <a:p>
            <a:endParaRPr lang="es-MX" sz="1600" dirty="0">
              <a:solidFill>
                <a:srgbClr val="595959"/>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lgn="just">
              <a:lnSpc>
                <a:spcPct val="120000"/>
              </a:lnSpc>
              <a:spcAft>
                <a:spcPts val="130"/>
              </a:spcAft>
            </a:pPr>
            <a:r>
              <a:rPr lang="es-MX" sz="1600" b="1" dirty="0">
                <a:latin typeface="Abadi Extra Light" panose="020B0204020104020204" pitchFamily="34" charset="0"/>
              </a:rPr>
              <a:t>Primera etapa. </a:t>
            </a:r>
            <a:r>
              <a:rPr lang="es-MX" sz="1600" dirty="0">
                <a:latin typeface="Abadi Extra Light" panose="020B0204020104020204" pitchFamily="34" charset="0"/>
              </a:rPr>
              <a:t>Tiene inicio el día 18 de mayo y comprende los Municipios de la Esperanza, los cuales no tienen contagios reportados por SASR-CoV-2, y ni vecindad con municipios con contagios. En estas localidades se dará apertura a toda la actividad laboral. </a:t>
            </a:r>
          </a:p>
          <a:p>
            <a:pPr lvl="0" algn="just">
              <a:lnSpc>
                <a:spcPct val="120000"/>
              </a:lnSpc>
              <a:spcAft>
                <a:spcPts val="130"/>
              </a:spcAft>
            </a:pPr>
            <a:endParaRPr lang="es-MX" sz="1600" dirty="0">
              <a:latin typeface="Abadi Extra Light" panose="020B0204020104020204" pitchFamily="34" charset="0"/>
            </a:endParaRPr>
          </a:p>
          <a:p>
            <a:pPr lvl="0" algn="just">
              <a:lnSpc>
                <a:spcPct val="120000"/>
              </a:lnSpc>
              <a:spcAft>
                <a:spcPts val="130"/>
              </a:spcAft>
            </a:pPr>
            <a:r>
              <a:rPr lang="es-MX" sz="1600" b="1" dirty="0">
                <a:latin typeface="Abadi Extra Light" panose="020B0204020104020204" pitchFamily="34" charset="0"/>
              </a:rPr>
              <a:t>Segunda etapa. </a:t>
            </a:r>
            <a:r>
              <a:rPr lang="es-MX" sz="1600" dirty="0">
                <a:latin typeface="Abadi Extra Light" panose="020B0204020104020204" pitchFamily="34" charset="0"/>
              </a:rPr>
              <a:t>Se desarrolla entre el 18 y el 31 de mayo y consiste en una preparación para la reapertura. En esta etapa, las empresas o industrias dedicadas a actividades consideradas como esenciales que adopten y validen los protocolos, podrán reiniciar actividades de conformidad con el proceso establecido para tal efecto. Asimismo, todas las empresas prepararán el proceso de implementación de sus protocolos para el reinicio seguro de actividades laborales, incluido en estos lineamientos. </a:t>
            </a:r>
            <a:endParaRPr lang="es-ES" sz="1600" dirty="0">
              <a:solidFill>
                <a:srgbClr val="005B7D"/>
              </a:solidFill>
              <a:latin typeface="Abadi Extra Light" panose="020B0204020104020204" pitchFamily="34" charset="0"/>
            </a:endParaRPr>
          </a:p>
        </p:txBody>
      </p:sp>
      <p:sp>
        <p:nvSpPr>
          <p:cNvPr id="10" name="CuadroTexto 9">
            <a:extLst>
              <a:ext uri="{FF2B5EF4-FFF2-40B4-BE49-F238E27FC236}">
                <a16:creationId xmlns:a16="http://schemas.microsoft.com/office/drawing/2014/main" id="{ADBEB1D3-2DEB-4C39-A81D-64359EE6026C}"/>
              </a:ext>
            </a:extLst>
          </p:cNvPr>
          <p:cNvSpPr txBox="1"/>
          <p:nvPr/>
        </p:nvSpPr>
        <p:spPr>
          <a:xfrm>
            <a:off x="9074590" y="2282719"/>
            <a:ext cx="2739202" cy="4031873"/>
          </a:xfrm>
          <a:prstGeom prst="rect">
            <a:avLst/>
          </a:prstGeom>
          <a:noFill/>
        </p:spPr>
        <p:txBody>
          <a:bodyPr wrap="square" rtlCol="0">
            <a:spAutoFit/>
          </a:bodyPr>
          <a:lstStyle/>
          <a:p>
            <a:pPr algn="just"/>
            <a:r>
              <a:rPr lang="es-MX" sz="1600" b="1" dirty="0">
                <a:latin typeface="Abadi Extra Light" panose="020B0204020104020204" pitchFamily="34" charset="0"/>
              </a:rPr>
              <a:t>Tercera etapa. </a:t>
            </a:r>
            <a:r>
              <a:rPr lang="es-MX" sz="1600" dirty="0">
                <a:latin typeface="Abadi Extra Light" panose="020B0204020104020204" pitchFamily="34" charset="0"/>
              </a:rPr>
              <a:t>El 1 de junio de 2020 iniciará la etapa de reapertura socio-económica mediante un sistema de semáforo de alerta sanitaria semanal por regiones (estatal o municipal) que determinará el nivel de alerta sanitaria y definirá qué tipo de actividades están autorizadas para llevar a cabo en los ámbitos económico, laboral, escolar y social. Los niveles de alerta del semáforo son máximo, alto, medio y bajo, y serán dictados por la autoridad federal.</a:t>
            </a:r>
            <a:endParaRPr lang="es-MX" sz="1600" dirty="0"/>
          </a:p>
        </p:txBody>
      </p:sp>
      <p:pic>
        <p:nvPicPr>
          <p:cNvPr id="3074" name="Picture 2">
            <a:extLst>
              <a:ext uri="{FF2B5EF4-FFF2-40B4-BE49-F238E27FC236}">
                <a16:creationId xmlns:a16="http://schemas.microsoft.com/office/drawing/2014/main" id="{BCCCBE27-69C6-4AF8-ABC5-8BE759564C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0378" y="1047751"/>
            <a:ext cx="683673" cy="6836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umber 2 PNG">
            <a:extLst>
              <a:ext uri="{FF2B5EF4-FFF2-40B4-BE49-F238E27FC236}">
                <a16:creationId xmlns:a16="http://schemas.microsoft.com/office/drawing/2014/main" id="{99D4BBAC-3710-4EA7-BDF1-4AC150DFFB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9900" y="3087163"/>
            <a:ext cx="736505" cy="73650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es - Iconos gratis de interfaz">
            <a:extLst>
              <a:ext uri="{FF2B5EF4-FFF2-40B4-BE49-F238E27FC236}">
                <a16:creationId xmlns:a16="http://schemas.microsoft.com/office/drawing/2014/main" id="{1229571E-F69B-41DF-A16A-E4FFCD8AB2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4113" y="1969881"/>
            <a:ext cx="718642" cy="718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229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1" y="28148"/>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830997"/>
          </a:xfrm>
          <a:prstGeom prst="rect">
            <a:avLst/>
          </a:prstGeom>
          <a:noFill/>
        </p:spPr>
        <p:txBody>
          <a:bodyPr wrap="square" rtlCol="0">
            <a:spAutoFit/>
          </a:bodyPr>
          <a:lstStyle/>
          <a:p>
            <a:r>
              <a:rPr kumimoji="0" lang="es-ES"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rPr>
              <a:t>II. </a:t>
            </a:r>
            <a:r>
              <a:rPr lang="es-ES" sz="2400" b="1" dirty="0">
                <a:solidFill>
                  <a:srgbClr val="F2F2F2"/>
                </a:solidFill>
                <a:effectLst/>
                <a:latin typeface="Abadi Extra Light" panose="020B0204020104020204" pitchFamily="34" charset="0"/>
                <a:ea typeface="Times New Roman" panose="02020603050405020304" pitchFamily="18" charset="0"/>
                <a:cs typeface="Times New Roman" panose="02020603050405020304" pitchFamily="18" charset="0"/>
              </a:rPr>
              <a:t>Sistema semáforo.</a:t>
            </a:r>
            <a:endParaRPr lang="es-MX" sz="24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pic>
        <p:nvPicPr>
          <p:cNvPr id="10" name="Imagen 9" descr="Captura de pantalla de un celular&#10;&#10;Descripción generada automáticamente">
            <a:extLst>
              <a:ext uri="{FF2B5EF4-FFF2-40B4-BE49-F238E27FC236}">
                <a16:creationId xmlns:a16="http://schemas.microsoft.com/office/drawing/2014/main" id="{711309E6-3F3B-4ACC-9621-3903A29C4F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2795" y="1624900"/>
            <a:ext cx="8154267" cy="4818103"/>
          </a:xfrm>
          <a:prstGeom prst="rect">
            <a:avLst/>
          </a:prstGeom>
        </p:spPr>
      </p:pic>
    </p:spTree>
    <p:extLst>
      <p:ext uri="{BB962C8B-B14F-4D97-AF65-F5344CB8AC3E}">
        <p14:creationId xmlns:p14="http://schemas.microsoft.com/office/powerpoint/2010/main" val="1233327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1" y="12"/>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707886"/>
          </a:xfrm>
          <a:prstGeom prst="rect">
            <a:avLst/>
          </a:prstGeom>
          <a:noFill/>
        </p:spPr>
        <p:txBody>
          <a:bodyPr wrap="square" rtlCol="0">
            <a:spAutoFit/>
          </a:bodyPr>
          <a:lstStyle/>
          <a:p>
            <a:r>
              <a:rPr kumimoji="0" lang="es-ES"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rPr>
              <a:t>III. </a:t>
            </a:r>
            <a:r>
              <a:rPr lang="es-ES" sz="2000" b="1" dirty="0">
                <a:solidFill>
                  <a:srgbClr val="F2F2F2"/>
                </a:solidFill>
                <a:effectLst/>
                <a:latin typeface="Abadi Extra Light" panose="020B0204020104020204" pitchFamily="34" charset="0"/>
                <a:ea typeface="Times New Roman" panose="02020603050405020304" pitchFamily="18" charset="0"/>
                <a:cs typeface="Times New Roman" panose="02020603050405020304" pitchFamily="18" charset="0"/>
              </a:rPr>
              <a:t>Pasos para establecer el “Protocolo de Seguridad Sanitaria”</a:t>
            </a:r>
            <a:endParaRPr lang="es-MX" sz="20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11" name="CuadroTexto 10">
            <a:extLst>
              <a:ext uri="{FF2B5EF4-FFF2-40B4-BE49-F238E27FC236}">
                <a16:creationId xmlns:a16="http://schemas.microsoft.com/office/drawing/2014/main" id="{352DFAAA-4E03-43B0-927D-427CC1A33143}"/>
              </a:ext>
            </a:extLst>
          </p:cNvPr>
          <p:cNvSpPr txBox="1"/>
          <p:nvPr/>
        </p:nvSpPr>
        <p:spPr>
          <a:xfrm>
            <a:off x="7704088" y="3779627"/>
            <a:ext cx="707642" cy="369332"/>
          </a:xfrm>
          <a:prstGeom prst="rect">
            <a:avLst/>
          </a:prstGeom>
          <a:noFill/>
        </p:spPr>
        <p:txBody>
          <a:bodyPr wrap="square" rtlCol="0">
            <a:spAutoFit/>
          </a:bodyPr>
          <a:lstStyle/>
          <a:p>
            <a:r>
              <a:rPr lang="es-ES" b="1" dirty="0"/>
              <a:t>- 70%</a:t>
            </a:r>
            <a:endParaRPr lang="es-MX" b="1" dirty="0"/>
          </a:p>
        </p:txBody>
      </p:sp>
      <p:pic>
        <p:nvPicPr>
          <p:cNvPr id="10" name="Imagen 9" descr="Una captura de pantalla de un celular con letras&#10;&#10;Descripción generada automáticamente">
            <a:extLst>
              <a:ext uri="{FF2B5EF4-FFF2-40B4-BE49-F238E27FC236}">
                <a16:creationId xmlns:a16="http://schemas.microsoft.com/office/drawing/2014/main" id="{8B6FF207-8FF7-44F5-AF90-E8710A629202}"/>
              </a:ext>
            </a:extLst>
          </p:cNvPr>
          <p:cNvPicPr>
            <a:picLocks noChangeAspect="1"/>
          </p:cNvPicPr>
          <p:nvPr/>
        </p:nvPicPr>
        <p:blipFill rotWithShape="1">
          <a:blip r:embed="rId6">
            <a:extLst>
              <a:ext uri="{28A0092B-C50C-407E-A947-70E740481C1C}">
                <a14:useLocalDpi xmlns:a14="http://schemas.microsoft.com/office/drawing/2010/main" val="0"/>
              </a:ext>
            </a:extLst>
          </a:blip>
          <a:srcRect t="10838"/>
          <a:stretch/>
        </p:blipFill>
        <p:spPr>
          <a:xfrm>
            <a:off x="3847595" y="1906587"/>
            <a:ext cx="8125028" cy="4017334"/>
          </a:xfrm>
          <a:prstGeom prst="rect">
            <a:avLst/>
          </a:prstGeom>
        </p:spPr>
      </p:pic>
      <p:sp>
        <p:nvSpPr>
          <p:cNvPr id="12" name="Rectángulo 11">
            <a:extLst>
              <a:ext uri="{FF2B5EF4-FFF2-40B4-BE49-F238E27FC236}">
                <a16:creationId xmlns:a16="http://schemas.microsoft.com/office/drawing/2014/main" id="{EC4261A0-7C3C-437B-8091-516A164C790F}"/>
              </a:ext>
            </a:extLst>
          </p:cNvPr>
          <p:cNvSpPr/>
          <p:nvPr/>
        </p:nvSpPr>
        <p:spPr>
          <a:xfrm>
            <a:off x="7994548" y="1961322"/>
            <a:ext cx="248304" cy="353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id="{806E7816-5CB6-41A8-84B9-A82A8C9CE0BE}"/>
              </a:ext>
            </a:extLst>
          </p:cNvPr>
          <p:cNvSpPr txBox="1"/>
          <p:nvPr/>
        </p:nvSpPr>
        <p:spPr>
          <a:xfrm>
            <a:off x="7910109" y="1906587"/>
            <a:ext cx="417182" cy="369332"/>
          </a:xfrm>
          <a:prstGeom prst="rect">
            <a:avLst/>
          </a:prstGeom>
          <a:noFill/>
        </p:spPr>
        <p:txBody>
          <a:bodyPr wrap="square" rtlCol="0">
            <a:spAutoFit/>
          </a:bodyPr>
          <a:lstStyle/>
          <a:p>
            <a:r>
              <a:rPr lang="es-MX" b="1" dirty="0">
                <a:solidFill>
                  <a:schemeClr val="bg2">
                    <a:lumMod val="50000"/>
                  </a:schemeClr>
                </a:solidFill>
                <a:latin typeface="Times New Roman" panose="02020603050405020304" pitchFamily="18" charset="0"/>
                <a:cs typeface="Times New Roman" panose="02020603050405020304" pitchFamily="18" charset="0"/>
              </a:rPr>
              <a:t>el</a:t>
            </a:r>
          </a:p>
        </p:txBody>
      </p:sp>
    </p:spTree>
    <p:extLst>
      <p:ext uri="{BB962C8B-B14F-4D97-AF65-F5344CB8AC3E}">
        <p14:creationId xmlns:p14="http://schemas.microsoft.com/office/powerpoint/2010/main" val="4278087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0"/>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3" name="CuadroTexto 2">
            <a:extLst>
              <a:ext uri="{FF2B5EF4-FFF2-40B4-BE49-F238E27FC236}">
                <a16:creationId xmlns:a16="http://schemas.microsoft.com/office/drawing/2014/main" id="{DDC6DE89-C768-41BB-8EBF-699E03895428}"/>
              </a:ext>
            </a:extLst>
          </p:cNvPr>
          <p:cNvSpPr txBox="1"/>
          <p:nvPr/>
        </p:nvSpPr>
        <p:spPr>
          <a:xfrm>
            <a:off x="6375247" y="1276841"/>
            <a:ext cx="5373402" cy="5509200"/>
          </a:xfrm>
          <a:prstGeom prst="rect">
            <a:avLst/>
          </a:prstGeom>
          <a:noFill/>
        </p:spPr>
        <p:txBody>
          <a:bodyPr wrap="square" rtlCol="0">
            <a:spAutoFit/>
          </a:bodyPr>
          <a:lstStyle/>
          <a:p>
            <a:pPr marL="342900" indent="-342900" algn="just">
              <a:buAutoNum type="arabicPeriod"/>
            </a:pPr>
            <a:r>
              <a:rPr lang="es-ES" sz="1600" dirty="0">
                <a:latin typeface="Abadi Extra Light" panose="020B0204020104020204" pitchFamily="34" charset="0"/>
              </a:rPr>
              <a:t>Las empresas y los centros de trabajo deberán </a:t>
            </a:r>
            <a:r>
              <a:rPr lang="es-ES" sz="1600" b="1" u="sng" dirty="0">
                <a:latin typeface="Abadi Extra Light" panose="020B0204020104020204" pitchFamily="34" charset="0"/>
              </a:rPr>
              <a:t>designar un comité o persona responsable de la implementación, seguimiento y supervisión de las medidas para la Nueva Normalidad</a:t>
            </a:r>
            <a:r>
              <a:rPr lang="es-ES" sz="1600" dirty="0">
                <a:latin typeface="Abadi Extra Light" panose="020B0204020104020204" pitchFamily="34" charset="0"/>
              </a:rPr>
              <a:t> en el marco del COVID-19. </a:t>
            </a:r>
          </a:p>
          <a:p>
            <a:pPr marL="342900" indent="-342900" algn="just">
              <a:buAutoNum type="arabicPeriod"/>
            </a:pPr>
            <a:endParaRPr lang="es-ES" sz="1600" dirty="0">
              <a:latin typeface="Abadi Extra Light" panose="020B0204020104020204" pitchFamily="34" charset="0"/>
            </a:endParaRPr>
          </a:p>
          <a:p>
            <a:pPr marL="342900" indent="-342900" algn="just">
              <a:buAutoNum type="arabicPeriod"/>
            </a:pPr>
            <a:r>
              <a:rPr lang="es-ES" sz="1600" b="1" u="sng" dirty="0">
                <a:latin typeface="Abadi Extra Light" panose="020B0204020104020204" pitchFamily="34" charset="0"/>
              </a:rPr>
              <a:t>Identificar si la empresa o centro de trabajo puede continuar laborando de conformidad con los sectores esenciales </a:t>
            </a:r>
            <a:r>
              <a:rPr lang="es-ES" sz="1600" dirty="0">
                <a:latin typeface="Abadi Extra Light" panose="020B0204020104020204" pitchFamily="34" charset="0"/>
              </a:rPr>
              <a:t>enlistados en el artículo primero, fracción II, de conformidad con el “Acuerdo por el que se establecen acciones extraordinarias para atender la emergencia sanitaria generada por el virus SARS-CoV2”, de fecha 31 de marzo de 2020 y el “Acuerdo por el que se establece una estrategia para la reapertura de las actividades sociales, educativas y económicas, así como un sistema de semáforo por regiones para evaluar semanalmente el riesgo epidemiológico relacionado con la reapertura de actividades en cada entidad federativa, así como se establecen acciones extraordinarias”, de fecha 14 de mayo de 2020. </a:t>
            </a:r>
          </a:p>
          <a:p>
            <a:pPr marL="342900" indent="-342900" algn="just">
              <a:buAutoNum type="arabicPeriod"/>
            </a:pPr>
            <a:endParaRPr lang="es-ES" sz="1600" dirty="0">
              <a:latin typeface="Abadi Extra Light" panose="020B0204020104020204" pitchFamily="34" charset="0"/>
            </a:endParaRPr>
          </a:p>
          <a:p>
            <a:pPr marL="342900" indent="-342900" algn="just">
              <a:buAutoNum type="arabicPeriod"/>
            </a:pPr>
            <a:r>
              <a:rPr lang="es-ES" sz="1600" b="1" u="sng" dirty="0">
                <a:latin typeface="Abadi Extra Light" panose="020B0204020104020204" pitchFamily="34" charset="0"/>
              </a:rPr>
              <a:t>Identificar el criterio de alerta sanitaria </a:t>
            </a:r>
            <a:r>
              <a:rPr lang="es-ES" sz="1600" dirty="0">
                <a:latin typeface="Abadi Extra Light" panose="020B0204020104020204" pitchFamily="34" charset="0"/>
              </a:rPr>
              <a:t>(Rojo, Naranja, Amarillo o Verde) para la localidad en la cual se encuentra el centro de trabajo. </a:t>
            </a:r>
            <a:endParaRPr lang="es-ES" sz="1600" dirty="0">
              <a:solidFill>
                <a:srgbClr val="005B7D"/>
              </a:solidFill>
              <a:latin typeface="Abadi Extra Light" panose="020B0204020104020204" pitchFamily="34" charset="0"/>
            </a:endParaRPr>
          </a:p>
        </p:txBody>
      </p:sp>
      <p:pic>
        <p:nvPicPr>
          <p:cNvPr id="4098" name="Picture 2" descr="Icono plano de la oficina de calendario - Descargar PNG/SVG ...">
            <a:extLst>
              <a:ext uri="{FF2B5EF4-FFF2-40B4-BE49-F238E27FC236}">
                <a16:creationId xmlns:a16="http://schemas.microsoft.com/office/drawing/2014/main" id="{2D35B383-3B8E-47F5-8096-D37A9DFC69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1444" y="3731475"/>
            <a:ext cx="2362107" cy="2362107"/>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A0D047ED-7D19-4EE7-85EA-8D782C861B1A}"/>
              </a:ext>
            </a:extLst>
          </p:cNvPr>
          <p:cNvSpPr txBox="1"/>
          <p:nvPr/>
        </p:nvSpPr>
        <p:spPr>
          <a:xfrm>
            <a:off x="2696485" y="3028199"/>
            <a:ext cx="3235412" cy="830997"/>
          </a:xfrm>
          <a:prstGeom prst="rect">
            <a:avLst/>
          </a:prstGeom>
          <a:noFill/>
        </p:spPr>
        <p:txBody>
          <a:bodyPr wrap="square" rtlCol="0">
            <a:spAutoFit/>
          </a:bodyPr>
          <a:lstStyle/>
          <a:p>
            <a:r>
              <a:rPr lang="es-ES" sz="2400" dirty="0">
                <a:latin typeface="Abadi Extra Light" panose="020B0204020104020204" pitchFamily="34" charset="0"/>
              </a:rPr>
              <a:t>1. Planeación / Definición de medidas </a:t>
            </a:r>
            <a:endParaRPr lang="es-MX" sz="2400" dirty="0">
              <a:latin typeface="Abadi Extra Light" panose="020B0204020104020204" pitchFamily="34" charset="0"/>
            </a:endParaRPr>
          </a:p>
        </p:txBody>
      </p:sp>
      <p:pic>
        <p:nvPicPr>
          <p:cNvPr id="4100" name="Picture 4" descr="🥇 Venta de Cubrebocas en Durango, Durango » 🥇">
            <a:extLst>
              <a:ext uri="{FF2B5EF4-FFF2-40B4-BE49-F238E27FC236}">
                <a16:creationId xmlns:a16="http://schemas.microsoft.com/office/drawing/2014/main" id="{B922C7E3-AE8C-4780-BF3D-B48F041158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1706" y="4761971"/>
            <a:ext cx="2143541" cy="1638375"/>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88876A70-BA1F-4446-9CDB-304654116E28}"/>
              </a:ext>
            </a:extLst>
          </p:cNvPr>
          <p:cNvSpPr txBox="1"/>
          <p:nvPr/>
        </p:nvSpPr>
        <p:spPr>
          <a:xfrm>
            <a:off x="4500979" y="564747"/>
            <a:ext cx="7373084" cy="707886"/>
          </a:xfrm>
          <a:prstGeom prst="rect">
            <a:avLst/>
          </a:prstGeom>
          <a:noFill/>
        </p:spPr>
        <p:txBody>
          <a:bodyPr wrap="square" rtlCol="0">
            <a:spAutoFit/>
          </a:bodyPr>
          <a:lstStyle/>
          <a:p>
            <a:r>
              <a:rPr kumimoji="0" lang="es-ES"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rPr>
              <a:t>III. </a:t>
            </a:r>
            <a:r>
              <a:rPr lang="es-ES" sz="2000" b="1" dirty="0">
                <a:solidFill>
                  <a:srgbClr val="F2F2F2"/>
                </a:solidFill>
                <a:effectLst/>
                <a:latin typeface="Abadi Extra Light" panose="020B0204020104020204" pitchFamily="34" charset="0"/>
                <a:ea typeface="Times New Roman" panose="02020603050405020304" pitchFamily="18" charset="0"/>
                <a:cs typeface="Times New Roman" panose="02020603050405020304" pitchFamily="18" charset="0"/>
              </a:rPr>
              <a:t>Pasos para establecer el “Protocolo de Seguridad Sanitaria”</a:t>
            </a:r>
            <a:endParaRPr lang="es-MX" sz="20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Tree>
    <p:extLst>
      <p:ext uri="{BB962C8B-B14F-4D97-AF65-F5344CB8AC3E}">
        <p14:creationId xmlns:p14="http://schemas.microsoft.com/office/powerpoint/2010/main" val="267981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F1272-11E2-4135-9BCB-5E691CC7D3D0}"/>
              </a:ext>
            </a:extLst>
          </p:cNvPr>
          <p:cNvSpPr>
            <a:spLocks noGrp="1"/>
          </p:cNvSpPr>
          <p:nvPr>
            <p:ph type="title"/>
          </p:nvPr>
        </p:nvSpPr>
        <p:spPr>
          <a:xfrm>
            <a:off x="838200" y="365125"/>
            <a:ext cx="10515600" cy="1325563"/>
          </a:xfrm>
        </p:spPr>
        <p:txBody>
          <a:bodyPr/>
          <a:lstStyle/>
          <a:p>
            <a:endParaRPr lang="es-MX"/>
          </a:p>
        </p:txBody>
      </p:sp>
      <p:pic>
        <p:nvPicPr>
          <p:cNvPr id="5" name="Marcador de contenido 4" descr="Imagen que contiene portátil, ordenador&#10;&#10;Descripción generada automáticamente">
            <a:extLst>
              <a:ext uri="{FF2B5EF4-FFF2-40B4-BE49-F238E27FC236}">
                <a16:creationId xmlns:a16="http://schemas.microsoft.com/office/drawing/2014/main" id="{47A82D63-B13E-444E-A842-77C11D027F9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4" t="1111" b="1250"/>
          <a:stretch/>
        </p:blipFill>
        <p:spPr>
          <a:xfrm>
            <a:off x="0" y="13252"/>
            <a:ext cx="12207363" cy="6858000"/>
          </a:xfrm>
        </p:spPr>
      </p:pic>
      <p:pic>
        <p:nvPicPr>
          <p:cNvPr id="7" name="Imagen 6">
            <a:extLst>
              <a:ext uri="{FF2B5EF4-FFF2-40B4-BE49-F238E27FC236}">
                <a16:creationId xmlns:a16="http://schemas.microsoft.com/office/drawing/2014/main" id="{4981AD7E-B0FC-43DB-90BC-61A978C93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85" y="2312609"/>
            <a:ext cx="2721484" cy="1849815"/>
          </a:xfrm>
          <a:prstGeom prst="rect">
            <a:avLst/>
          </a:prstGeom>
          <a:ln>
            <a:noFill/>
          </a:ln>
          <a:effectLst>
            <a:softEdge rad="112500"/>
          </a:effectLst>
        </p:spPr>
      </p:pic>
      <p:sp>
        <p:nvSpPr>
          <p:cNvPr id="8" name="CuadroTexto 7">
            <a:extLst>
              <a:ext uri="{FF2B5EF4-FFF2-40B4-BE49-F238E27FC236}">
                <a16:creationId xmlns:a16="http://schemas.microsoft.com/office/drawing/2014/main" id="{E28A0D96-7F17-4143-89A8-554A63747A16}"/>
              </a:ext>
            </a:extLst>
          </p:cNvPr>
          <p:cNvSpPr txBox="1"/>
          <p:nvPr/>
        </p:nvSpPr>
        <p:spPr>
          <a:xfrm>
            <a:off x="4669655" y="836860"/>
            <a:ext cx="6915705" cy="4462760"/>
          </a:xfrm>
          <a:prstGeom prst="rect">
            <a:avLst/>
          </a:prstGeom>
          <a:noFill/>
        </p:spPr>
        <p:txBody>
          <a:bodyPr wrap="square" rtlCol="0">
            <a:spAutoFit/>
          </a:bodyPr>
          <a:lstStyle/>
          <a:p>
            <a:pPr algn="ctr"/>
            <a:r>
              <a:rPr lang="es-ES" sz="3200" b="1" dirty="0">
                <a:solidFill>
                  <a:srgbClr val="BFE2E8"/>
                </a:solidFill>
                <a:latin typeface="Abadi Extra Light" panose="020B0204020104020204" pitchFamily="34" charset="0"/>
              </a:rPr>
              <a:t>Temario</a:t>
            </a:r>
          </a:p>
          <a:p>
            <a:endParaRPr lang="es-ES" dirty="0">
              <a:solidFill>
                <a:schemeClr val="bg1"/>
              </a:solidFill>
            </a:endParaRPr>
          </a:p>
          <a:p>
            <a:r>
              <a:rPr lang="es-ES" u="sng" dirty="0">
                <a:solidFill>
                  <a:schemeClr val="bg1"/>
                </a:solidFill>
              </a:rPr>
              <a:t>Bloque 1: Fundamentos y principios.</a:t>
            </a:r>
          </a:p>
          <a:p>
            <a:endParaRPr lang="es-ES" u="sng" dirty="0">
              <a:solidFill>
                <a:schemeClr val="bg1"/>
              </a:solidFill>
            </a:endParaRPr>
          </a:p>
          <a:p>
            <a:pPr marL="400050" indent="-400050">
              <a:buFont typeface="+mj-lt"/>
              <a:buAutoNum type="romanUcPeriod"/>
            </a:pPr>
            <a:r>
              <a:rPr lang="es-ES" dirty="0">
                <a:solidFill>
                  <a:schemeClr val="bg1"/>
                </a:solidFill>
                <a:latin typeface="Abadi Extra Light" panose="020B0204020104020204" pitchFamily="34" charset="0"/>
              </a:rPr>
              <a:t>Marco Legal</a:t>
            </a:r>
          </a:p>
          <a:p>
            <a:pPr marL="400050" indent="-400050">
              <a:buFont typeface="+mj-lt"/>
              <a:buAutoNum type="romanUcPeriod"/>
            </a:pPr>
            <a:r>
              <a:rPr lang="es-ES" dirty="0">
                <a:solidFill>
                  <a:schemeClr val="bg1"/>
                </a:solidFill>
                <a:latin typeface="Abadi Extra Light" panose="020B0204020104020204" pitchFamily="34" charset="0"/>
              </a:rPr>
              <a:t>Actividades Esenciales</a:t>
            </a:r>
          </a:p>
          <a:p>
            <a:pPr marL="400050" indent="-400050">
              <a:buFont typeface="+mj-lt"/>
              <a:buAutoNum type="romanUcPeriod"/>
            </a:pPr>
            <a:r>
              <a:rPr lang="es-ES" dirty="0">
                <a:solidFill>
                  <a:schemeClr val="bg1"/>
                </a:solidFill>
                <a:latin typeface="Abadi Extra Light" panose="020B0204020104020204" pitchFamily="34" charset="0"/>
              </a:rPr>
              <a:t>Normas para empresas que laboran.</a:t>
            </a:r>
          </a:p>
          <a:p>
            <a:pPr marL="400050" indent="-400050">
              <a:buFont typeface="+mj-lt"/>
              <a:buAutoNum type="romanUcPeriod"/>
            </a:pPr>
            <a:r>
              <a:rPr lang="es-ES" dirty="0">
                <a:solidFill>
                  <a:schemeClr val="bg1"/>
                </a:solidFill>
                <a:latin typeface="Abadi Extra Light" panose="020B0204020104020204" pitchFamily="34" charset="0"/>
              </a:rPr>
              <a:t>Prohibiciones Generales</a:t>
            </a:r>
          </a:p>
          <a:p>
            <a:pPr marL="400050" indent="-400050">
              <a:buFont typeface="+mj-lt"/>
              <a:buAutoNum type="romanUcPeriod"/>
            </a:pPr>
            <a:endParaRPr lang="es-ES" dirty="0">
              <a:solidFill>
                <a:schemeClr val="bg1"/>
              </a:solidFill>
            </a:endParaRPr>
          </a:p>
          <a:p>
            <a:r>
              <a:rPr lang="es-ES" u="sng" dirty="0">
                <a:solidFill>
                  <a:schemeClr val="bg1"/>
                </a:solidFill>
              </a:rPr>
              <a:t>Bloque 2: “La Nueva Normalidad”.</a:t>
            </a:r>
          </a:p>
          <a:p>
            <a:endParaRPr lang="es-ES" dirty="0">
              <a:solidFill>
                <a:schemeClr val="bg1"/>
              </a:solidFill>
              <a:latin typeface="Abadi Extra Light" panose="020B0204020104020204" pitchFamily="34" charset="0"/>
            </a:endParaRPr>
          </a:p>
          <a:p>
            <a:pPr marL="400050" indent="-400050">
              <a:buFont typeface="+mj-lt"/>
              <a:buAutoNum type="romanUcPeriod"/>
            </a:pPr>
            <a:r>
              <a:rPr lang="es-ES" dirty="0">
                <a:solidFill>
                  <a:schemeClr val="bg1"/>
                </a:solidFill>
                <a:latin typeface="Abadi Extra Light" panose="020B0204020104020204" pitchFamily="34" charset="0"/>
              </a:rPr>
              <a:t>Protocolo “Nueva Normalidad”.</a:t>
            </a:r>
          </a:p>
          <a:p>
            <a:pPr marL="400050" indent="-400050">
              <a:buFont typeface="+mj-lt"/>
              <a:buAutoNum type="romanUcPeriod"/>
            </a:pPr>
            <a:r>
              <a:rPr lang="es-ES" dirty="0">
                <a:solidFill>
                  <a:schemeClr val="bg1"/>
                </a:solidFill>
                <a:latin typeface="Abadi Extra Light" panose="020B0204020104020204" pitchFamily="34" charset="0"/>
              </a:rPr>
              <a:t>Sistema “Semáforo”.</a:t>
            </a:r>
          </a:p>
          <a:p>
            <a:pPr marL="400050" indent="-400050">
              <a:buFont typeface="+mj-lt"/>
              <a:buAutoNum type="romanUcPeriod"/>
            </a:pPr>
            <a:r>
              <a:rPr lang="es-ES" dirty="0">
                <a:solidFill>
                  <a:schemeClr val="bg1"/>
                </a:solidFill>
                <a:latin typeface="Abadi Extra Light" panose="020B0204020104020204" pitchFamily="34" charset="0"/>
              </a:rPr>
              <a:t>Pasos para establecer el protocolo de seguridad.</a:t>
            </a:r>
          </a:p>
          <a:p>
            <a:pPr marL="400050" indent="-400050">
              <a:buFont typeface="+mj-lt"/>
              <a:buAutoNum type="romanUcPeriod"/>
            </a:pPr>
            <a:endParaRPr lang="es-ES" dirty="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260095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461665"/>
          </a:xfrm>
          <a:prstGeom prst="rect">
            <a:avLst/>
          </a:prstGeom>
          <a:noFill/>
        </p:spPr>
        <p:txBody>
          <a:bodyPr wrap="square" rtlCol="0">
            <a:spAutoFit/>
          </a:bodyPr>
          <a:lstStyle/>
          <a:p>
            <a:r>
              <a:rPr lang="es-ES" sz="2400" dirty="0">
                <a:solidFill>
                  <a:srgbClr val="4472C4">
                    <a:lumMod val="20000"/>
                    <a:lumOff val="80000"/>
                  </a:srgbClr>
                </a:solidFill>
                <a:latin typeface="Abadi Extra Light" panose="020B0204020104020204" pitchFamily="34" charset="0"/>
              </a:rPr>
              <a:t>Anexo: Ficha didáctica.</a:t>
            </a:r>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12" name="CuadroTexto 11">
            <a:extLst>
              <a:ext uri="{FF2B5EF4-FFF2-40B4-BE49-F238E27FC236}">
                <a16:creationId xmlns:a16="http://schemas.microsoft.com/office/drawing/2014/main" id="{5998DBD7-C7A1-451E-B6CC-55F20DDC960F}"/>
              </a:ext>
            </a:extLst>
          </p:cNvPr>
          <p:cNvSpPr txBox="1"/>
          <p:nvPr/>
        </p:nvSpPr>
        <p:spPr>
          <a:xfrm>
            <a:off x="6375247" y="1370472"/>
            <a:ext cx="5373402" cy="2554545"/>
          </a:xfrm>
          <a:prstGeom prst="rect">
            <a:avLst/>
          </a:prstGeom>
          <a:noFill/>
        </p:spPr>
        <p:txBody>
          <a:bodyPr wrap="square" rtlCol="0">
            <a:spAutoFit/>
          </a:bodyPr>
          <a:lstStyle/>
          <a:p>
            <a:pPr algn="just"/>
            <a:endParaRPr lang="es-MX" sz="2000" dirty="0">
              <a:latin typeface="Abadi Extra Light" panose="020B0204020104020204" pitchFamily="34" charset="0"/>
              <a:hlinkClick r:id="rId6">
                <a:extLst>
                  <a:ext uri="{A12FA001-AC4F-418D-AE19-62706E023703}">
                    <ahyp:hlinkClr xmlns:ahyp="http://schemas.microsoft.com/office/drawing/2018/hyperlinkcolor" val="tx"/>
                  </a:ext>
                </a:extLst>
              </a:hlinkClick>
            </a:endParaRPr>
          </a:p>
          <a:p>
            <a:pPr algn="just"/>
            <a:endParaRPr lang="es-MX" sz="2000" dirty="0">
              <a:latin typeface="Abadi Extra Light" panose="020B0204020104020204" pitchFamily="34" charset="0"/>
              <a:hlinkClick r:id="rId6">
                <a:extLst>
                  <a:ext uri="{A12FA001-AC4F-418D-AE19-62706E023703}">
                    <ahyp:hlinkClr xmlns:ahyp="http://schemas.microsoft.com/office/drawing/2018/hyperlinkcolor" val="tx"/>
                  </a:ext>
                </a:extLst>
              </a:hlinkClick>
            </a:endParaRPr>
          </a:p>
          <a:p>
            <a:pPr algn="just"/>
            <a:r>
              <a:rPr lang="es-MX" sz="2000" dirty="0">
                <a:solidFill>
                  <a:srgbClr val="0563C1"/>
                </a:solidFill>
                <a:latin typeface="Abadi Extra Light" panose="020B0204020104020204" pitchFamily="34" charset="0"/>
                <a:hlinkClick r:id="rId6">
                  <a:extLst>
                    <a:ext uri="{A12FA001-AC4F-418D-AE19-62706E023703}">
                      <ahyp:hlinkClr xmlns:ahyp="http://schemas.microsoft.com/office/drawing/2018/hyperlinkcolor" val="tx"/>
                    </a:ext>
                  </a:extLst>
                </a:hlinkClick>
              </a:rPr>
              <a:t>https://coronavirus.gob.mx/</a:t>
            </a:r>
            <a:endParaRPr lang="es-MX" sz="2000" dirty="0">
              <a:solidFill>
                <a:srgbClr val="0563C1"/>
              </a:solidFill>
              <a:latin typeface="Abadi Extra Light" panose="020B0204020104020204" pitchFamily="34" charset="0"/>
            </a:endParaRPr>
          </a:p>
          <a:p>
            <a:pPr algn="just"/>
            <a:endParaRPr lang="es-MX" sz="2000" dirty="0">
              <a:solidFill>
                <a:srgbClr val="0563C1"/>
              </a:solidFill>
              <a:latin typeface="Abadi Extra Light" panose="020B0204020104020204" pitchFamily="34" charset="0"/>
            </a:endParaRPr>
          </a:p>
          <a:p>
            <a:pPr algn="just"/>
            <a:endParaRPr lang="es-MX" sz="2000" dirty="0">
              <a:solidFill>
                <a:srgbClr val="0563C1"/>
              </a:solidFill>
              <a:latin typeface="Abadi Extra Light" panose="020B0204020104020204" pitchFamily="34" charset="0"/>
            </a:endParaRPr>
          </a:p>
          <a:p>
            <a:pPr algn="just"/>
            <a:r>
              <a:rPr lang="es-MX" sz="2000" dirty="0">
                <a:latin typeface="Abadi Extra Light" panose="020B0204020104020204" pitchFamily="34" charset="0"/>
                <a:hlinkClick r:id="rId7"/>
              </a:rPr>
              <a:t>https://www.gob.mx/stps/documentos/lineamientos-tecnicos-de-seguridad-sanitaria-en-el-entorno-laboral</a:t>
            </a:r>
            <a:endParaRPr lang="es-ES" sz="2000" dirty="0">
              <a:solidFill>
                <a:srgbClr val="005B7D"/>
              </a:solidFill>
              <a:latin typeface="Abadi Extra Light" panose="020B0204020104020204" pitchFamily="34" charset="0"/>
            </a:endParaRPr>
          </a:p>
        </p:txBody>
      </p:sp>
      <p:sp>
        <p:nvSpPr>
          <p:cNvPr id="3" name="CuadroTexto 2">
            <a:extLst>
              <a:ext uri="{FF2B5EF4-FFF2-40B4-BE49-F238E27FC236}">
                <a16:creationId xmlns:a16="http://schemas.microsoft.com/office/drawing/2014/main" id="{69A4769E-E67F-4B74-9BE3-3CE57D00CC19}"/>
              </a:ext>
            </a:extLst>
          </p:cNvPr>
          <p:cNvSpPr txBox="1"/>
          <p:nvPr/>
        </p:nvSpPr>
        <p:spPr>
          <a:xfrm>
            <a:off x="6361899" y="1396841"/>
            <a:ext cx="3320249" cy="461665"/>
          </a:xfrm>
          <a:prstGeom prst="rect">
            <a:avLst/>
          </a:prstGeom>
          <a:noFill/>
        </p:spPr>
        <p:txBody>
          <a:bodyPr wrap="square" rtlCol="0">
            <a:spAutoFit/>
          </a:bodyPr>
          <a:lstStyle/>
          <a:p>
            <a:r>
              <a:rPr lang="es-ES" sz="2400" dirty="0">
                <a:latin typeface="Abadi Extra Light" panose="020B0204020104020204" pitchFamily="34" charset="0"/>
              </a:rPr>
              <a:t>Liga 1:</a:t>
            </a:r>
            <a:endParaRPr lang="es-MX" sz="2400" dirty="0">
              <a:latin typeface="Abadi Extra Light" panose="020B0204020104020204" pitchFamily="34" charset="0"/>
            </a:endParaRPr>
          </a:p>
        </p:txBody>
      </p:sp>
      <p:sp>
        <p:nvSpPr>
          <p:cNvPr id="13" name="CuadroTexto 12">
            <a:extLst>
              <a:ext uri="{FF2B5EF4-FFF2-40B4-BE49-F238E27FC236}">
                <a16:creationId xmlns:a16="http://schemas.microsoft.com/office/drawing/2014/main" id="{A8BF13BD-10B5-4213-A751-134C91458D38}"/>
              </a:ext>
            </a:extLst>
          </p:cNvPr>
          <p:cNvSpPr txBox="1"/>
          <p:nvPr/>
        </p:nvSpPr>
        <p:spPr>
          <a:xfrm>
            <a:off x="6361899" y="2421176"/>
            <a:ext cx="3320249" cy="461665"/>
          </a:xfrm>
          <a:prstGeom prst="rect">
            <a:avLst/>
          </a:prstGeom>
          <a:noFill/>
        </p:spPr>
        <p:txBody>
          <a:bodyPr wrap="square" rtlCol="0">
            <a:spAutoFit/>
          </a:bodyPr>
          <a:lstStyle/>
          <a:p>
            <a:r>
              <a:rPr lang="es-ES" sz="2400" dirty="0">
                <a:latin typeface="Abadi Extra Light" panose="020B0204020104020204" pitchFamily="34" charset="0"/>
              </a:rPr>
              <a:t>Liga 2:</a:t>
            </a:r>
            <a:endParaRPr lang="es-MX" sz="2400" dirty="0">
              <a:latin typeface="Abadi Extra Light" panose="020B0204020104020204" pitchFamily="34" charset="0"/>
            </a:endParaRPr>
          </a:p>
        </p:txBody>
      </p:sp>
      <p:sp>
        <p:nvSpPr>
          <p:cNvPr id="14" name="CuadroTexto 13">
            <a:extLst>
              <a:ext uri="{FF2B5EF4-FFF2-40B4-BE49-F238E27FC236}">
                <a16:creationId xmlns:a16="http://schemas.microsoft.com/office/drawing/2014/main" id="{92AE45FA-AFE1-4BF8-B195-AD3C12D45416}"/>
              </a:ext>
            </a:extLst>
          </p:cNvPr>
          <p:cNvSpPr txBox="1"/>
          <p:nvPr/>
        </p:nvSpPr>
        <p:spPr>
          <a:xfrm>
            <a:off x="6375247" y="4087988"/>
            <a:ext cx="5681815" cy="1938992"/>
          </a:xfrm>
          <a:prstGeom prst="rect">
            <a:avLst/>
          </a:prstGeom>
          <a:noFill/>
        </p:spPr>
        <p:txBody>
          <a:bodyPr wrap="square" rtlCol="0">
            <a:spAutoFit/>
          </a:bodyPr>
          <a:lstStyle/>
          <a:p>
            <a:pPr algn="just"/>
            <a:r>
              <a:rPr lang="es-ES" sz="2400" dirty="0">
                <a:latin typeface="Abadi Extra Light" panose="020B0204020104020204" pitchFamily="34" charset="0"/>
              </a:rPr>
              <a:t>Se desconoce si existiría una fuente alternativa, se recomienda revisar constantemente la “Liga 1”, pues ahí se concentra toda la información del gobierno en torno al COVID.</a:t>
            </a:r>
            <a:endParaRPr lang="es-MX" sz="2400" dirty="0">
              <a:latin typeface="Abadi Extra Light" panose="020B0204020104020204" pitchFamily="34" charset="0"/>
            </a:endParaRPr>
          </a:p>
        </p:txBody>
      </p:sp>
      <p:sp>
        <p:nvSpPr>
          <p:cNvPr id="15" name="CuadroTexto 14">
            <a:extLst>
              <a:ext uri="{FF2B5EF4-FFF2-40B4-BE49-F238E27FC236}">
                <a16:creationId xmlns:a16="http://schemas.microsoft.com/office/drawing/2014/main" id="{87DC506D-9A86-4E16-98A1-4749983263AB}"/>
              </a:ext>
            </a:extLst>
          </p:cNvPr>
          <p:cNvSpPr txBox="1"/>
          <p:nvPr/>
        </p:nvSpPr>
        <p:spPr>
          <a:xfrm>
            <a:off x="2696485" y="3028199"/>
            <a:ext cx="3235412" cy="830997"/>
          </a:xfrm>
          <a:prstGeom prst="rect">
            <a:avLst/>
          </a:prstGeom>
          <a:noFill/>
        </p:spPr>
        <p:txBody>
          <a:bodyPr wrap="square" rtlCol="0">
            <a:spAutoFit/>
          </a:bodyPr>
          <a:lstStyle/>
          <a:p>
            <a:r>
              <a:rPr lang="es-ES" sz="2400" dirty="0">
                <a:latin typeface="Abadi Extra Light" panose="020B0204020104020204" pitchFamily="34" charset="0"/>
              </a:rPr>
              <a:t>1. Planeación / Definición de medidas </a:t>
            </a:r>
            <a:endParaRPr lang="es-MX" sz="2400" dirty="0">
              <a:latin typeface="Abadi Extra Light" panose="020B0204020104020204" pitchFamily="34" charset="0"/>
            </a:endParaRPr>
          </a:p>
        </p:txBody>
      </p:sp>
      <p:pic>
        <p:nvPicPr>
          <p:cNvPr id="17" name="Picture 2" descr="Icono plano de la oficina de calendario - Descargar PNG/SVG ...">
            <a:extLst>
              <a:ext uri="{FF2B5EF4-FFF2-40B4-BE49-F238E27FC236}">
                <a16:creationId xmlns:a16="http://schemas.microsoft.com/office/drawing/2014/main" id="{240A2CF1-992F-4032-B1A2-E67B9BA65D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1444" y="3731475"/>
            <a:ext cx="2362107" cy="23621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 Venta de Cubrebocas en Durango, Durango » 🥇">
            <a:extLst>
              <a:ext uri="{FF2B5EF4-FFF2-40B4-BE49-F238E27FC236}">
                <a16:creationId xmlns:a16="http://schemas.microsoft.com/office/drawing/2014/main" id="{F061EE57-4E99-4413-B4B2-0A8187ED22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1706" y="4761971"/>
            <a:ext cx="2143541" cy="16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629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pic>
        <p:nvPicPr>
          <p:cNvPr id="4098" name="Picture 2" descr="Icono plano de la oficina de calendario - Descargar PNG/SVG ...">
            <a:extLst>
              <a:ext uri="{FF2B5EF4-FFF2-40B4-BE49-F238E27FC236}">
                <a16:creationId xmlns:a16="http://schemas.microsoft.com/office/drawing/2014/main" id="{2D35B383-3B8E-47F5-8096-D37A9DFC69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1444" y="3731475"/>
            <a:ext cx="2362107" cy="2362107"/>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A0D047ED-7D19-4EE7-85EA-8D782C861B1A}"/>
              </a:ext>
            </a:extLst>
          </p:cNvPr>
          <p:cNvSpPr txBox="1"/>
          <p:nvPr/>
        </p:nvSpPr>
        <p:spPr>
          <a:xfrm>
            <a:off x="2696485" y="3028199"/>
            <a:ext cx="3235412" cy="830997"/>
          </a:xfrm>
          <a:prstGeom prst="rect">
            <a:avLst/>
          </a:prstGeom>
          <a:noFill/>
        </p:spPr>
        <p:txBody>
          <a:bodyPr wrap="square" rtlCol="0">
            <a:spAutoFit/>
          </a:bodyPr>
          <a:lstStyle/>
          <a:p>
            <a:r>
              <a:rPr lang="es-ES" sz="2400" dirty="0">
                <a:latin typeface="Abadi Extra Light" panose="020B0204020104020204" pitchFamily="34" charset="0"/>
              </a:rPr>
              <a:t>1. Planeación / Definición de medidas </a:t>
            </a:r>
            <a:endParaRPr lang="es-MX" sz="2400" dirty="0">
              <a:latin typeface="Abadi Extra Light" panose="020B0204020104020204" pitchFamily="34" charset="0"/>
            </a:endParaRPr>
          </a:p>
        </p:txBody>
      </p:sp>
      <p:pic>
        <p:nvPicPr>
          <p:cNvPr id="4100" name="Picture 4" descr="🥇 Venta de Cubrebocas en Durango, Durango » 🥇">
            <a:extLst>
              <a:ext uri="{FF2B5EF4-FFF2-40B4-BE49-F238E27FC236}">
                <a16:creationId xmlns:a16="http://schemas.microsoft.com/office/drawing/2014/main" id="{B922C7E3-AE8C-4780-BF3D-B48F041158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1706" y="4761971"/>
            <a:ext cx="2143541" cy="1638375"/>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EB47C38C-6751-4FFE-8FBC-28530E005C24}"/>
              </a:ext>
            </a:extLst>
          </p:cNvPr>
          <p:cNvSpPr txBox="1"/>
          <p:nvPr/>
        </p:nvSpPr>
        <p:spPr>
          <a:xfrm>
            <a:off x="6481675" y="1597038"/>
            <a:ext cx="5373402" cy="4524315"/>
          </a:xfrm>
          <a:prstGeom prst="rect">
            <a:avLst/>
          </a:prstGeom>
          <a:noFill/>
        </p:spPr>
        <p:txBody>
          <a:bodyPr wrap="square" rtlCol="0">
            <a:spAutoFit/>
          </a:bodyPr>
          <a:lstStyle/>
          <a:p>
            <a:pPr algn="just"/>
            <a:r>
              <a:rPr lang="es-ES" dirty="0">
                <a:latin typeface="Abadi Extra Light" panose="020B0204020104020204" pitchFamily="34" charset="0"/>
              </a:rPr>
              <a:t>4. </a:t>
            </a:r>
            <a:r>
              <a:rPr lang="es-ES" b="1" u="sng" dirty="0">
                <a:latin typeface="Abadi Extra Light" panose="020B0204020104020204" pitchFamily="34" charset="0"/>
              </a:rPr>
              <a:t>Una vez identificados el tipo de actividad y de municipio</a:t>
            </a:r>
            <a:r>
              <a:rPr lang="es-ES" dirty="0">
                <a:latin typeface="Abadi Extra Light" panose="020B0204020104020204" pitchFamily="34" charset="0"/>
              </a:rPr>
              <a:t>, se deberán </a:t>
            </a:r>
            <a:r>
              <a:rPr lang="es-ES" b="1" u="sng" dirty="0">
                <a:latin typeface="Abadi Extra Light" panose="020B0204020104020204" pitchFamily="34" charset="0"/>
              </a:rPr>
              <a:t>definir las acciones a implementarse en el centro de trabajo</a:t>
            </a:r>
            <a:r>
              <a:rPr lang="es-ES" dirty="0">
                <a:latin typeface="Abadi Extra Light" panose="020B0204020104020204" pitchFamily="34" charset="0"/>
              </a:rPr>
              <a:t>, para lo cual deberá considerar: </a:t>
            </a:r>
          </a:p>
          <a:p>
            <a:pPr algn="just"/>
            <a:endParaRPr lang="es-ES" b="1" u="sng" dirty="0">
              <a:latin typeface="Abadi Extra Light" panose="020B0204020104020204" pitchFamily="34" charset="0"/>
            </a:endParaRPr>
          </a:p>
          <a:p>
            <a:pPr algn="just"/>
            <a:r>
              <a:rPr lang="es-ES" dirty="0">
                <a:latin typeface="Abadi Extra Light" panose="020B0204020104020204" pitchFamily="34" charset="0"/>
              </a:rPr>
              <a:t>a. </a:t>
            </a:r>
            <a:r>
              <a:rPr lang="es-ES" b="1" u="sng" dirty="0">
                <a:latin typeface="Abadi Extra Light" panose="020B0204020104020204" pitchFamily="34" charset="0"/>
              </a:rPr>
              <a:t>Las áreas y/o departamentos </a:t>
            </a:r>
            <a:r>
              <a:rPr lang="es-ES" dirty="0">
                <a:latin typeface="Abadi Extra Light" panose="020B0204020104020204" pitchFamily="34" charset="0"/>
              </a:rPr>
              <a:t>con las que cuenta el centro de trabajo (oficinas, bodegas, áreas de atención al público y áreas comunes). </a:t>
            </a:r>
          </a:p>
          <a:p>
            <a:pPr algn="just"/>
            <a:endParaRPr lang="es-ES" dirty="0">
              <a:latin typeface="Abadi Extra Light" panose="020B0204020104020204" pitchFamily="34" charset="0"/>
            </a:endParaRPr>
          </a:p>
          <a:p>
            <a:pPr algn="just"/>
            <a:r>
              <a:rPr lang="es-ES" dirty="0">
                <a:latin typeface="Abadi Extra Light" panose="020B0204020104020204" pitchFamily="34" charset="0"/>
              </a:rPr>
              <a:t>b. El </a:t>
            </a:r>
            <a:r>
              <a:rPr lang="es-ES" b="1" u="sng" dirty="0">
                <a:latin typeface="Abadi Extra Light" panose="020B0204020104020204" pitchFamily="34" charset="0"/>
              </a:rPr>
              <a:t>personal en situación de vulnerabilidad </a:t>
            </a:r>
            <a:r>
              <a:rPr lang="es-ES" dirty="0">
                <a:latin typeface="Abadi Extra Light" panose="020B0204020104020204" pitchFamily="34" charset="0"/>
              </a:rPr>
              <a:t>o mayor riesgo de contagio para cada una de las áreas o departamentos de las empresas y centros de trabajo. </a:t>
            </a:r>
          </a:p>
          <a:p>
            <a:pPr algn="just"/>
            <a:endParaRPr lang="es-ES" dirty="0">
              <a:latin typeface="Abadi Extra Light" panose="020B0204020104020204" pitchFamily="34" charset="0"/>
            </a:endParaRPr>
          </a:p>
          <a:p>
            <a:pPr algn="just"/>
            <a:r>
              <a:rPr lang="es-ES" dirty="0">
                <a:latin typeface="Abadi Extra Light" panose="020B0204020104020204" pitchFamily="34" charset="0"/>
              </a:rPr>
              <a:t>5. </a:t>
            </a:r>
            <a:r>
              <a:rPr lang="es-ES" b="1" u="sng" dirty="0">
                <a:latin typeface="Abadi Extra Light" panose="020B0204020104020204" pitchFamily="34" charset="0"/>
              </a:rPr>
              <a:t>Mantenerse informado respecto a las indicaciones de la autoridad federal </a:t>
            </a:r>
            <a:r>
              <a:rPr lang="es-ES" dirty="0">
                <a:latin typeface="Abadi Extra Light" panose="020B0204020104020204" pitchFamily="34" charset="0"/>
              </a:rPr>
              <a:t>para, en su caso, comunicar a la población trabajadora sobre nuevas medidas que deban implementarse. </a:t>
            </a:r>
            <a:endParaRPr lang="es-ES" dirty="0">
              <a:solidFill>
                <a:srgbClr val="005B7D"/>
              </a:solidFill>
              <a:latin typeface="Abadi Extra Light" panose="020B0204020104020204" pitchFamily="34" charset="0"/>
            </a:endParaRPr>
          </a:p>
        </p:txBody>
      </p:sp>
      <p:sp>
        <p:nvSpPr>
          <p:cNvPr id="14" name="CuadroTexto 13">
            <a:extLst>
              <a:ext uri="{FF2B5EF4-FFF2-40B4-BE49-F238E27FC236}">
                <a16:creationId xmlns:a16="http://schemas.microsoft.com/office/drawing/2014/main" id="{0514302F-6E5F-452D-815A-767255D851FD}"/>
              </a:ext>
            </a:extLst>
          </p:cNvPr>
          <p:cNvSpPr txBox="1"/>
          <p:nvPr/>
        </p:nvSpPr>
        <p:spPr>
          <a:xfrm>
            <a:off x="4500979" y="564747"/>
            <a:ext cx="7373084" cy="707886"/>
          </a:xfrm>
          <a:prstGeom prst="rect">
            <a:avLst/>
          </a:prstGeom>
          <a:noFill/>
        </p:spPr>
        <p:txBody>
          <a:bodyPr wrap="square" rtlCol="0">
            <a:spAutoFit/>
          </a:bodyPr>
          <a:lstStyle/>
          <a:p>
            <a:r>
              <a:rPr kumimoji="0" lang="es-ES"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rPr>
              <a:t>III. </a:t>
            </a:r>
            <a:r>
              <a:rPr lang="es-ES" sz="2000" b="1" dirty="0">
                <a:solidFill>
                  <a:srgbClr val="F2F2F2"/>
                </a:solidFill>
                <a:effectLst/>
                <a:latin typeface="Abadi Extra Light" panose="020B0204020104020204" pitchFamily="34" charset="0"/>
                <a:ea typeface="Times New Roman" panose="02020603050405020304" pitchFamily="18" charset="0"/>
                <a:cs typeface="Times New Roman" panose="02020603050405020304" pitchFamily="18" charset="0"/>
              </a:rPr>
              <a:t>Pasos para establecer el “Protocolo de Seguridad Sanitaria”</a:t>
            </a:r>
            <a:endParaRPr lang="es-MX" sz="20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Tree>
    <p:extLst>
      <p:ext uri="{BB962C8B-B14F-4D97-AF65-F5344CB8AC3E}">
        <p14:creationId xmlns:p14="http://schemas.microsoft.com/office/powerpoint/2010/main" val="533655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12" name="CuadroTexto 11">
            <a:extLst>
              <a:ext uri="{FF2B5EF4-FFF2-40B4-BE49-F238E27FC236}">
                <a16:creationId xmlns:a16="http://schemas.microsoft.com/office/drawing/2014/main" id="{5998DBD7-C7A1-451E-B6CC-55F20DDC960F}"/>
              </a:ext>
            </a:extLst>
          </p:cNvPr>
          <p:cNvSpPr txBox="1"/>
          <p:nvPr/>
        </p:nvSpPr>
        <p:spPr>
          <a:xfrm>
            <a:off x="6288897" y="1887269"/>
            <a:ext cx="5613958" cy="1631216"/>
          </a:xfrm>
          <a:prstGeom prst="rect">
            <a:avLst/>
          </a:prstGeom>
          <a:noFill/>
        </p:spPr>
        <p:txBody>
          <a:bodyPr wrap="square" rtlCol="0">
            <a:spAutoFit/>
          </a:bodyPr>
          <a:lstStyle/>
          <a:p>
            <a:pPr algn="just"/>
            <a:endParaRPr lang="es-ES" sz="2000" dirty="0">
              <a:latin typeface="Abadi Extra Light" panose="020B0204020104020204" pitchFamily="34" charset="0"/>
            </a:endParaRPr>
          </a:p>
          <a:p>
            <a:pPr algn="just"/>
            <a:r>
              <a:rPr lang="es-ES" sz="2000" dirty="0">
                <a:latin typeface="Abadi Extra Light" panose="020B0204020104020204" pitchFamily="34" charset="0"/>
              </a:rPr>
              <a:t>Dicha información será trasmitida en las conferencias que todos los días se transmiten en vivo a las 19 horas, huso horario de la Ciudad de México, por el canal oficial de YouTube del Gobierno de México:</a:t>
            </a:r>
          </a:p>
        </p:txBody>
      </p:sp>
      <p:sp>
        <p:nvSpPr>
          <p:cNvPr id="3" name="CuadroTexto 2">
            <a:extLst>
              <a:ext uri="{FF2B5EF4-FFF2-40B4-BE49-F238E27FC236}">
                <a16:creationId xmlns:a16="http://schemas.microsoft.com/office/drawing/2014/main" id="{6E92D165-C041-4302-8A81-186974FC21CD}"/>
              </a:ext>
            </a:extLst>
          </p:cNvPr>
          <p:cNvSpPr txBox="1"/>
          <p:nvPr/>
        </p:nvSpPr>
        <p:spPr>
          <a:xfrm>
            <a:off x="6260105" y="3731475"/>
            <a:ext cx="5885645" cy="707886"/>
          </a:xfrm>
          <a:prstGeom prst="rect">
            <a:avLst/>
          </a:prstGeom>
          <a:noFill/>
        </p:spPr>
        <p:txBody>
          <a:bodyPr wrap="square" rtlCol="0">
            <a:spAutoFit/>
          </a:bodyPr>
          <a:lstStyle/>
          <a:p>
            <a:r>
              <a:rPr lang="es-ES" sz="2000" dirty="0">
                <a:latin typeface="Abadi Extra Light" panose="020B0204020104020204" pitchFamily="34" charset="0"/>
                <a:hlinkClick r:id="rId6"/>
              </a:rPr>
              <a:t>https://www.youtube.com/channel/UcvzHrtf9by1-UY67SfZse8w</a:t>
            </a:r>
            <a:endParaRPr lang="es-MX" sz="2000" dirty="0"/>
          </a:p>
        </p:txBody>
      </p:sp>
      <p:pic>
        <p:nvPicPr>
          <p:cNvPr id="13" name="Picture 2" descr="Icono plano de la oficina de calendario - Descargar PNG/SVG ...">
            <a:extLst>
              <a:ext uri="{FF2B5EF4-FFF2-40B4-BE49-F238E27FC236}">
                <a16:creationId xmlns:a16="http://schemas.microsoft.com/office/drawing/2014/main" id="{0D18F23D-6D98-4044-B452-CC3B169F47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1444" y="3731475"/>
            <a:ext cx="2362107" cy="23621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 Venta de Cubrebocas en Durango, Durango » 🥇">
            <a:extLst>
              <a:ext uri="{FF2B5EF4-FFF2-40B4-BE49-F238E27FC236}">
                <a16:creationId xmlns:a16="http://schemas.microsoft.com/office/drawing/2014/main" id="{132EE4FD-AA54-4180-AB1E-C68C92C592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1706" y="4761971"/>
            <a:ext cx="2143541" cy="1638375"/>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9385B3D9-C2DD-4914-809E-00BE48B0A947}"/>
              </a:ext>
            </a:extLst>
          </p:cNvPr>
          <p:cNvSpPr txBox="1"/>
          <p:nvPr/>
        </p:nvSpPr>
        <p:spPr>
          <a:xfrm>
            <a:off x="2696485" y="3028199"/>
            <a:ext cx="3235412" cy="830997"/>
          </a:xfrm>
          <a:prstGeom prst="rect">
            <a:avLst/>
          </a:prstGeom>
          <a:noFill/>
        </p:spPr>
        <p:txBody>
          <a:bodyPr wrap="square" rtlCol="0">
            <a:spAutoFit/>
          </a:bodyPr>
          <a:lstStyle/>
          <a:p>
            <a:r>
              <a:rPr lang="es-ES" sz="2400" dirty="0">
                <a:latin typeface="Abadi Extra Light" panose="020B0204020104020204" pitchFamily="34" charset="0"/>
              </a:rPr>
              <a:t>1. Planeación / Definición de medidas </a:t>
            </a:r>
            <a:endParaRPr lang="es-MX" sz="2400" dirty="0">
              <a:latin typeface="Abadi Extra Light" panose="020B0204020104020204" pitchFamily="34" charset="0"/>
            </a:endParaRPr>
          </a:p>
        </p:txBody>
      </p:sp>
      <p:sp>
        <p:nvSpPr>
          <p:cNvPr id="16" name="CuadroTexto 15">
            <a:extLst>
              <a:ext uri="{FF2B5EF4-FFF2-40B4-BE49-F238E27FC236}">
                <a16:creationId xmlns:a16="http://schemas.microsoft.com/office/drawing/2014/main" id="{9FF1B9AE-44BE-4CE0-A99B-8C26051F6A0A}"/>
              </a:ext>
            </a:extLst>
          </p:cNvPr>
          <p:cNvSpPr txBox="1"/>
          <p:nvPr/>
        </p:nvSpPr>
        <p:spPr>
          <a:xfrm>
            <a:off x="4500979" y="564747"/>
            <a:ext cx="7373084" cy="707886"/>
          </a:xfrm>
          <a:prstGeom prst="rect">
            <a:avLst/>
          </a:prstGeom>
          <a:noFill/>
        </p:spPr>
        <p:txBody>
          <a:bodyPr wrap="square" rtlCol="0">
            <a:spAutoFit/>
          </a:bodyPr>
          <a:lstStyle/>
          <a:p>
            <a:r>
              <a:rPr kumimoji="0" lang="es-ES"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rPr>
              <a:t>III. </a:t>
            </a:r>
            <a:r>
              <a:rPr lang="es-ES" sz="2000" b="1" dirty="0">
                <a:solidFill>
                  <a:srgbClr val="F2F2F2"/>
                </a:solidFill>
                <a:effectLst/>
                <a:latin typeface="Abadi Extra Light" panose="020B0204020104020204" pitchFamily="34" charset="0"/>
                <a:ea typeface="Times New Roman" panose="02020603050405020304" pitchFamily="18" charset="0"/>
                <a:cs typeface="Times New Roman" panose="02020603050405020304" pitchFamily="18" charset="0"/>
              </a:rPr>
              <a:t>Pasos para establecer el “Protocolo de Seguridad Sanitaria”</a:t>
            </a:r>
            <a:endParaRPr lang="es-MX" sz="20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Tree>
    <p:extLst>
      <p:ext uri="{BB962C8B-B14F-4D97-AF65-F5344CB8AC3E}">
        <p14:creationId xmlns:p14="http://schemas.microsoft.com/office/powerpoint/2010/main" val="1833867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1" y="12"/>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4"/>
          <a:stretch>
            <a:fillRect/>
          </a:stretch>
        </p:blipFill>
        <p:spPr>
          <a:xfrm>
            <a:off x="4350059" y="543407"/>
            <a:ext cx="7524004" cy="504344"/>
          </a:xfrm>
          <a:prstGeom prst="rect">
            <a:avLst/>
          </a:prstGeom>
        </p:spPr>
      </p:pic>
      <p:sp>
        <p:nvSpPr>
          <p:cNvPr id="11" name="Rectángulo 10">
            <a:extLst>
              <a:ext uri="{FF2B5EF4-FFF2-40B4-BE49-F238E27FC236}">
                <a16:creationId xmlns:a16="http://schemas.microsoft.com/office/drawing/2014/main" id="{1912F58C-157F-45EB-8803-2B527FF3EB91}"/>
              </a:ext>
            </a:extLst>
          </p:cNvPr>
          <p:cNvSpPr/>
          <p:nvPr/>
        </p:nvSpPr>
        <p:spPr>
          <a:xfrm>
            <a:off x="6011819" y="1327734"/>
            <a:ext cx="6096000" cy="5062924"/>
          </a:xfrm>
          <a:prstGeom prst="rect">
            <a:avLst/>
          </a:prstGeom>
        </p:spPr>
        <p:txBody>
          <a:bodyPr>
            <a:spAutoFit/>
          </a:bodyPr>
          <a:lstStyle/>
          <a:p>
            <a:pPr marL="514350" indent="-514350" algn="just">
              <a:buAutoNum type="romanUcPeriod"/>
            </a:pPr>
            <a:r>
              <a:rPr lang="es-ES" sz="1900" b="1" dirty="0">
                <a:latin typeface="Abadi Extra Light" panose="020B0204020104020204" pitchFamily="34" charset="0"/>
              </a:rPr>
              <a:t>Información.</a:t>
            </a:r>
          </a:p>
          <a:p>
            <a:pPr algn="just"/>
            <a:endParaRPr lang="es-ES" sz="1900" dirty="0">
              <a:latin typeface="Abadi Extra Light" panose="020B0204020104020204" pitchFamily="34" charset="0"/>
            </a:endParaRPr>
          </a:p>
          <a:p>
            <a:pPr marL="342900" indent="-342900" algn="just">
              <a:buAutoNum type="arabicPeriod"/>
            </a:pPr>
            <a:r>
              <a:rPr lang="es-ES" sz="1900" dirty="0">
                <a:latin typeface="Abadi Extra Light" panose="020B0204020104020204" pitchFamily="34" charset="0"/>
              </a:rPr>
              <a:t>Colocar en múltiples lugares visibles </a:t>
            </a:r>
            <a:r>
              <a:rPr lang="es-ES" sz="1900" b="1" u="sng" dirty="0">
                <a:latin typeface="Abadi Extra Light" panose="020B0204020104020204" pitchFamily="34" charset="0"/>
              </a:rPr>
              <a:t>las infografías oficiales y distribuirlas a través de los medios disponibles.</a:t>
            </a:r>
            <a:r>
              <a:rPr lang="es-ES" sz="1900" dirty="0">
                <a:latin typeface="Abadi Extra Light" panose="020B0204020104020204" pitchFamily="34" charset="0"/>
              </a:rPr>
              <a:t> </a:t>
            </a:r>
          </a:p>
          <a:p>
            <a:pPr marL="342900" indent="-342900" algn="just">
              <a:buAutoNum type="arabicPeriod"/>
            </a:pPr>
            <a:endParaRPr lang="es-ES" sz="1900" dirty="0">
              <a:latin typeface="Abadi Extra Light" panose="020B0204020104020204" pitchFamily="34" charset="0"/>
            </a:endParaRPr>
          </a:p>
          <a:p>
            <a:pPr marL="342900" indent="-342900" algn="just">
              <a:buAutoNum type="arabicPeriod"/>
            </a:pPr>
            <a:r>
              <a:rPr lang="es-ES" sz="1900" dirty="0">
                <a:latin typeface="Abadi Extra Light" panose="020B0204020104020204" pitchFamily="34" charset="0"/>
              </a:rPr>
              <a:t>Informar sobre </a:t>
            </a:r>
            <a:r>
              <a:rPr lang="es-ES" sz="1900" b="1" u="sng" dirty="0">
                <a:latin typeface="Abadi Extra Light" panose="020B0204020104020204" pitchFamily="34" charset="0"/>
              </a:rPr>
              <a:t>la estrategia de retorno a actividades y la Nueva Normalidad, así como de sus implicaciones en el centro de trabajo.</a:t>
            </a:r>
            <a:r>
              <a:rPr lang="es-ES" sz="1900" dirty="0">
                <a:latin typeface="Abadi Extra Light" panose="020B0204020104020204" pitchFamily="34" charset="0"/>
              </a:rPr>
              <a:t> </a:t>
            </a:r>
          </a:p>
          <a:p>
            <a:pPr marL="342900" indent="-342900" algn="just">
              <a:buAutoNum type="arabicPeriod"/>
            </a:pPr>
            <a:endParaRPr lang="es-ES" sz="1900" dirty="0">
              <a:latin typeface="Abadi Extra Light" panose="020B0204020104020204" pitchFamily="34" charset="0"/>
            </a:endParaRPr>
          </a:p>
          <a:p>
            <a:pPr marL="342900" indent="-342900" algn="just">
              <a:buAutoNum type="arabicPeriod"/>
            </a:pPr>
            <a:r>
              <a:rPr lang="es-ES" sz="1900" dirty="0">
                <a:latin typeface="Abadi Extra Light" panose="020B0204020104020204" pitchFamily="34" charset="0"/>
              </a:rPr>
              <a:t>Dar a </a:t>
            </a:r>
            <a:r>
              <a:rPr lang="es-ES" sz="1900" b="1" u="sng" dirty="0">
                <a:latin typeface="Abadi Extra Light" panose="020B0204020104020204" pitchFamily="34" charset="0"/>
              </a:rPr>
              <a:t>conocer y capacitar a las personas trabajadoras el teléfono de emergencia de la autoridad sanitaria (911). </a:t>
            </a:r>
          </a:p>
          <a:p>
            <a:pPr marL="342900" indent="-342900" algn="just">
              <a:buAutoNum type="arabicPeriod"/>
            </a:pPr>
            <a:endParaRPr lang="es-ES" sz="1900" dirty="0">
              <a:latin typeface="Abadi Extra Light" panose="020B0204020104020204" pitchFamily="34" charset="0"/>
            </a:endParaRPr>
          </a:p>
          <a:p>
            <a:pPr marL="342900" indent="-342900" algn="just">
              <a:buAutoNum type="arabicPeriod"/>
            </a:pPr>
            <a:r>
              <a:rPr lang="es-ES" sz="1900" dirty="0">
                <a:latin typeface="Abadi Extra Light" panose="020B0204020104020204" pitchFamily="34" charset="0"/>
              </a:rPr>
              <a:t>Promover entre la población trabajadora los principios rectores de este documento, con especial énfasis en la </a:t>
            </a:r>
            <a:r>
              <a:rPr lang="es-ES" sz="1900" b="1" u="sng" dirty="0">
                <a:latin typeface="Abadi Extra Light" panose="020B0204020104020204" pitchFamily="34" charset="0"/>
              </a:rPr>
              <a:t>“No Discriminación” para las personas que hayan tenido COVID-19 o hayan convivido con algún familiar que lo tenga o haya tenido.</a:t>
            </a:r>
            <a:endParaRPr lang="es-MX" sz="1900" b="1" u="sng" dirty="0">
              <a:latin typeface="Abadi Extra Light" panose="020B0204020104020204" pitchFamily="34" charset="0"/>
            </a:endParaRPr>
          </a:p>
        </p:txBody>
      </p:sp>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5"/>
          <a:stretch>
            <a:fillRect/>
          </a:stretch>
        </p:blipFill>
        <p:spPr>
          <a:xfrm>
            <a:off x="393428" y="2593047"/>
            <a:ext cx="2275896" cy="1455081"/>
          </a:xfrm>
          <a:prstGeom prst="rect">
            <a:avLst/>
          </a:prstGeom>
        </p:spPr>
      </p:pic>
      <p:sp>
        <p:nvSpPr>
          <p:cNvPr id="13" name="CuadroTexto 12">
            <a:extLst>
              <a:ext uri="{FF2B5EF4-FFF2-40B4-BE49-F238E27FC236}">
                <a16:creationId xmlns:a16="http://schemas.microsoft.com/office/drawing/2014/main" id="{9DF44179-652E-4542-859E-DA93BD54F770}"/>
              </a:ext>
            </a:extLst>
          </p:cNvPr>
          <p:cNvSpPr txBox="1"/>
          <p:nvPr/>
        </p:nvSpPr>
        <p:spPr>
          <a:xfrm>
            <a:off x="2696485" y="3028199"/>
            <a:ext cx="3235412" cy="830997"/>
          </a:xfrm>
          <a:prstGeom prst="rect">
            <a:avLst/>
          </a:prstGeom>
          <a:noFill/>
        </p:spPr>
        <p:txBody>
          <a:bodyPr wrap="square" rtlCol="0">
            <a:spAutoFit/>
          </a:bodyPr>
          <a:lstStyle/>
          <a:p>
            <a:r>
              <a:rPr lang="es-ES" sz="2400" dirty="0">
                <a:latin typeface="Abadi Extra Light" panose="020B0204020104020204" pitchFamily="34" charset="0"/>
              </a:rPr>
              <a:t>2. Selección de medidas / Capacitación personal</a:t>
            </a:r>
            <a:endParaRPr lang="es-MX" sz="2400" dirty="0">
              <a:latin typeface="Abadi Extra Light" panose="020B0204020104020204" pitchFamily="34" charset="0"/>
            </a:endParaRPr>
          </a:p>
        </p:txBody>
      </p:sp>
      <p:pic>
        <p:nvPicPr>
          <p:cNvPr id="9218" name="Picture 2" descr="Grupo SOADDI | Servicios | Capacitación – GRUPO SOADDI ...">
            <a:extLst>
              <a:ext uri="{FF2B5EF4-FFF2-40B4-BE49-F238E27FC236}">
                <a16:creationId xmlns:a16="http://schemas.microsoft.com/office/drawing/2014/main" id="{377D96F5-DCCF-4C52-AED5-A62F89B177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36" y="4274863"/>
            <a:ext cx="2018390" cy="201839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d Cross Emblem Clipart (con imágenes) | Clipart, Fiesta de ...">
            <a:extLst>
              <a:ext uri="{FF2B5EF4-FFF2-40B4-BE49-F238E27FC236}">
                <a16:creationId xmlns:a16="http://schemas.microsoft.com/office/drawing/2014/main" id="{ADE36F05-1556-4805-88F5-D681F9BAC9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6485" y="4048128"/>
            <a:ext cx="1220513" cy="1220513"/>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0521FAC0-3FB1-4108-9208-B418ABB09906}"/>
              </a:ext>
            </a:extLst>
          </p:cNvPr>
          <p:cNvSpPr txBox="1"/>
          <p:nvPr/>
        </p:nvSpPr>
        <p:spPr>
          <a:xfrm>
            <a:off x="4500979" y="564747"/>
            <a:ext cx="7373084" cy="707886"/>
          </a:xfrm>
          <a:prstGeom prst="rect">
            <a:avLst/>
          </a:prstGeom>
          <a:noFill/>
        </p:spPr>
        <p:txBody>
          <a:bodyPr wrap="square" rtlCol="0">
            <a:spAutoFit/>
          </a:bodyPr>
          <a:lstStyle/>
          <a:p>
            <a:r>
              <a:rPr kumimoji="0" lang="es-ES"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rPr>
              <a:t>III. </a:t>
            </a:r>
            <a:r>
              <a:rPr lang="es-ES" sz="2000" b="1" dirty="0">
                <a:solidFill>
                  <a:srgbClr val="F2F2F2"/>
                </a:solidFill>
                <a:effectLst/>
                <a:latin typeface="Abadi Extra Light" panose="020B0204020104020204" pitchFamily="34" charset="0"/>
                <a:ea typeface="Times New Roman" panose="02020603050405020304" pitchFamily="18" charset="0"/>
                <a:cs typeface="Times New Roman" panose="02020603050405020304" pitchFamily="18" charset="0"/>
              </a:rPr>
              <a:t>Pasos para establecer el “Protocolo de Seguridad Sanitaria”</a:t>
            </a:r>
            <a:endParaRPr lang="es-MX" sz="20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Tree>
    <p:extLst>
      <p:ext uri="{BB962C8B-B14F-4D97-AF65-F5344CB8AC3E}">
        <p14:creationId xmlns:p14="http://schemas.microsoft.com/office/powerpoint/2010/main" val="471721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461665"/>
          </a:xfrm>
          <a:prstGeom prst="rect">
            <a:avLst/>
          </a:prstGeom>
          <a:noFill/>
        </p:spPr>
        <p:txBody>
          <a:bodyPr wrap="square" rtlCol="0">
            <a:spAutoFit/>
          </a:bodyPr>
          <a:lstStyle/>
          <a:p>
            <a:r>
              <a:rPr lang="es-ES" sz="2400" dirty="0">
                <a:solidFill>
                  <a:srgbClr val="4472C4">
                    <a:lumMod val="20000"/>
                    <a:lumOff val="80000"/>
                  </a:srgbClr>
                </a:solidFill>
                <a:latin typeface="Abadi Extra Light" panose="020B0204020104020204" pitchFamily="34" charset="0"/>
              </a:rPr>
              <a:t>Anexo: Ficha didáctica.</a:t>
            </a:r>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12" name="CuadroTexto 11">
            <a:extLst>
              <a:ext uri="{FF2B5EF4-FFF2-40B4-BE49-F238E27FC236}">
                <a16:creationId xmlns:a16="http://schemas.microsoft.com/office/drawing/2014/main" id="{5998DBD7-C7A1-451E-B6CC-55F20DDC960F}"/>
              </a:ext>
            </a:extLst>
          </p:cNvPr>
          <p:cNvSpPr txBox="1"/>
          <p:nvPr/>
        </p:nvSpPr>
        <p:spPr>
          <a:xfrm>
            <a:off x="6288897" y="1688340"/>
            <a:ext cx="5613958" cy="5940088"/>
          </a:xfrm>
          <a:prstGeom prst="rect">
            <a:avLst/>
          </a:prstGeom>
          <a:noFill/>
        </p:spPr>
        <p:txBody>
          <a:bodyPr wrap="square" rtlCol="0">
            <a:spAutoFit/>
          </a:bodyPr>
          <a:lstStyle/>
          <a:p>
            <a:pPr algn="just"/>
            <a:r>
              <a:rPr lang="es-ES" sz="2000" dirty="0">
                <a:latin typeface="Abadi Extra Light" panose="020B0204020104020204" pitchFamily="34" charset="0"/>
              </a:rPr>
              <a:t>Liga 1:</a:t>
            </a:r>
          </a:p>
          <a:p>
            <a:pPr algn="just"/>
            <a:endParaRPr lang="es-ES" sz="2000" dirty="0">
              <a:latin typeface="Abadi Extra Light" panose="020B0204020104020204" pitchFamily="34" charset="0"/>
            </a:endParaRPr>
          </a:p>
          <a:p>
            <a:pPr algn="just"/>
            <a:r>
              <a:rPr lang="es-MX" sz="2000" dirty="0">
                <a:latin typeface="Abadi Extra Light" panose="020B0204020104020204" pitchFamily="34" charset="0"/>
                <a:hlinkClick r:id="rId6"/>
              </a:rPr>
              <a:t>https://www.gob.mx/cms/uploads/attachment/file/541687/Jornada_Nacional_de_Sana_Distancia.pdf</a:t>
            </a:r>
            <a:endParaRPr lang="es-MX" sz="2000" dirty="0">
              <a:latin typeface="Abadi Extra Light" panose="020B0204020104020204" pitchFamily="34" charset="0"/>
            </a:endParaRPr>
          </a:p>
          <a:p>
            <a:pPr algn="just"/>
            <a:endParaRPr lang="es-MX" sz="2000" dirty="0">
              <a:latin typeface="Abadi Extra Light" panose="020B0204020104020204" pitchFamily="34" charset="0"/>
            </a:endParaRPr>
          </a:p>
          <a:p>
            <a:pPr algn="just"/>
            <a:endParaRPr lang="es-MX" sz="2000" dirty="0">
              <a:latin typeface="Abadi Extra Light" panose="020B0204020104020204" pitchFamily="34" charset="0"/>
            </a:endParaRPr>
          </a:p>
          <a:p>
            <a:pPr algn="just"/>
            <a:r>
              <a:rPr lang="es-MX" sz="2000" dirty="0">
                <a:latin typeface="Abadi Extra Light" panose="020B0204020104020204" pitchFamily="34" charset="0"/>
              </a:rPr>
              <a:t>Liga 2: </a:t>
            </a:r>
          </a:p>
          <a:p>
            <a:pPr algn="just"/>
            <a:endParaRPr lang="es-MX" sz="2000" dirty="0">
              <a:latin typeface="Abadi Extra Light" panose="020B0204020104020204" pitchFamily="34" charset="0"/>
            </a:endParaRPr>
          </a:p>
          <a:p>
            <a:pPr algn="just"/>
            <a:r>
              <a:rPr lang="es-MX" sz="2000" dirty="0">
                <a:solidFill>
                  <a:srgbClr val="0563C1"/>
                </a:solidFill>
                <a:latin typeface="Abadi Extra Light" panose="020B0204020104020204" pitchFamily="34" charset="0"/>
                <a:hlinkClick r:id="rId7">
                  <a:extLst>
                    <a:ext uri="{A12FA001-AC4F-418D-AE19-62706E023703}">
                      <ahyp:hlinkClr xmlns:ahyp="http://schemas.microsoft.com/office/drawing/2018/hyperlinkcolor" val="tx"/>
                    </a:ext>
                  </a:extLst>
                </a:hlinkClick>
              </a:rPr>
              <a:t>https://coronavirus.gob.mx/</a:t>
            </a:r>
            <a:endParaRPr lang="es-MX" sz="2000" dirty="0">
              <a:solidFill>
                <a:srgbClr val="0563C1"/>
              </a:solidFill>
              <a:latin typeface="Abadi Extra Light" panose="020B0204020104020204" pitchFamily="34" charset="0"/>
            </a:endParaRPr>
          </a:p>
          <a:p>
            <a:pPr algn="just"/>
            <a:endParaRPr lang="es-MX" sz="2000" dirty="0">
              <a:solidFill>
                <a:srgbClr val="0563C1"/>
              </a:solidFill>
              <a:latin typeface="Abadi Extra Light" panose="020B0204020104020204" pitchFamily="34" charset="0"/>
            </a:endParaRPr>
          </a:p>
          <a:p>
            <a:pPr algn="just"/>
            <a:r>
              <a:rPr lang="es-MX" sz="2000" dirty="0">
                <a:latin typeface="Abadi Extra Light" panose="020B0204020104020204" pitchFamily="34" charset="0"/>
              </a:rPr>
              <a:t>Liga 3: </a:t>
            </a:r>
          </a:p>
          <a:p>
            <a:pPr algn="just"/>
            <a:endParaRPr lang="es-MX" sz="2000" dirty="0">
              <a:solidFill>
                <a:srgbClr val="0563C1"/>
              </a:solidFill>
              <a:latin typeface="Abadi Extra Light" panose="020B0204020104020204" pitchFamily="34" charset="0"/>
            </a:endParaRPr>
          </a:p>
          <a:p>
            <a:pPr algn="just"/>
            <a:r>
              <a:rPr lang="es-MX" sz="2000" dirty="0">
                <a:latin typeface="Abadi Extra Light" panose="020B0204020104020204" pitchFamily="34" charset="0"/>
                <a:hlinkClick r:id="rId8"/>
              </a:rPr>
              <a:t>https://www.gob.mx/stps/documentos/lineamientos-tecnicos-de-seguridad-sanitaria-en-el-entorno-laboral</a:t>
            </a:r>
            <a:endParaRPr lang="es-MX" sz="2000" dirty="0">
              <a:solidFill>
                <a:srgbClr val="0563C1"/>
              </a:solidFill>
              <a:latin typeface="Abadi Extra Light" panose="020B0204020104020204" pitchFamily="34" charset="0"/>
            </a:endParaRPr>
          </a:p>
          <a:p>
            <a:pPr algn="just"/>
            <a:endParaRPr lang="es-MX" sz="2000" dirty="0">
              <a:latin typeface="Abadi Extra Light" panose="020B0204020104020204" pitchFamily="34" charset="0"/>
            </a:endParaRPr>
          </a:p>
          <a:p>
            <a:pPr algn="just"/>
            <a:endParaRPr lang="es-MX" sz="2000" dirty="0">
              <a:latin typeface="Abadi Extra Light" panose="020B0204020104020204" pitchFamily="34" charset="0"/>
            </a:endParaRPr>
          </a:p>
          <a:p>
            <a:pPr algn="just"/>
            <a:endParaRPr lang="es-ES" sz="2000" dirty="0">
              <a:latin typeface="Abadi Extra Light" panose="020B0204020104020204" pitchFamily="34" charset="0"/>
            </a:endParaRPr>
          </a:p>
          <a:p>
            <a:pPr algn="just"/>
            <a:endParaRPr lang="es-ES" sz="2000" dirty="0">
              <a:latin typeface="Abadi Extra Light" panose="020B0204020104020204" pitchFamily="34" charset="0"/>
            </a:endParaRPr>
          </a:p>
          <a:p>
            <a:pPr algn="just"/>
            <a:endParaRPr lang="es-ES" sz="2000" dirty="0">
              <a:latin typeface="Abadi Extra Light" panose="020B0204020104020204" pitchFamily="34" charset="0"/>
            </a:endParaRPr>
          </a:p>
        </p:txBody>
      </p:sp>
      <p:sp>
        <p:nvSpPr>
          <p:cNvPr id="16" name="CuadroTexto 15">
            <a:extLst>
              <a:ext uri="{FF2B5EF4-FFF2-40B4-BE49-F238E27FC236}">
                <a16:creationId xmlns:a16="http://schemas.microsoft.com/office/drawing/2014/main" id="{50B05130-095F-40D8-B1A1-790810A95E44}"/>
              </a:ext>
            </a:extLst>
          </p:cNvPr>
          <p:cNvSpPr txBox="1"/>
          <p:nvPr/>
        </p:nvSpPr>
        <p:spPr>
          <a:xfrm>
            <a:off x="2696485" y="3028199"/>
            <a:ext cx="3235412" cy="830997"/>
          </a:xfrm>
          <a:prstGeom prst="rect">
            <a:avLst/>
          </a:prstGeom>
          <a:noFill/>
        </p:spPr>
        <p:txBody>
          <a:bodyPr wrap="square" rtlCol="0">
            <a:spAutoFit/>
          </a:bodyPr>
          <a:lstStyle/>
          <a:p>
            <a:r>
              <a:rPr lang="es-ES" sz="2400" dirty="0">
                <a:latin typeface="Abadi Extra Light" panose="020B0204020104020204" pitchFamily="34" charset="0"/>
              </a:rPr>
              <a:t>2. Selección de medidas / Capacitación personal</a:t>
            </a:r>
            <a:endParaRPr lang="es-MX" sz="2400" dirty="0">
              <a:latin typeface="Abadi Extra Light" panose="020B0204020104020204" pitchFamily="34" charset="0"/>
            </a:endParaRPr>
          </a:p>
        </p:txBody>
      </p:sp>
      <p:pic>
        <p:nvPicPr>
          <p:cNvPr id="17" name="Picture 4" descr="Red Cross Emblem Clipart (con imágenes) | Clipart, Fiesta de ...">
            <a:extLst>
              <a:ext uri="{FF2B5EF4-FFF2-40B4-BE49-F238E27FC236}">
                <a16:creationId xmlns:a16="http://schemas.microsoft.com/office/drawing/2014/main" id="{C301E3D3-D0A4-4B17-A410-CCDF1CCD48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6485" y="4048128"/>
            <a:ext cx="1220513" cy="12205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Grupo SOADDI | Servicios | Capacitación – GRUPO SOADDI ...">
            <a:extLst>
              <a:ext uri="{FF2B5EF4-FFF2-40B4-BE49-F238E27FC236}">
                <a16:creationId xmlns:a16="http://schemas.microsoft.com/office/drawing/2014/main" id="{3175AB41-26B5-48C3-9AD9-F147E28964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836" y="4274863"/>
            <a:ext cx="2018390" cy="201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984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3" name="CuadroTexto 2">
            <a:extLst>
              <a:ext uri="{FF2B5EF4-FFF2-40B4-BE49-F238E27FC236}">
                <a16:creationId xmlns:a16="http://schemas.microsoft.com/office/drawing/2014/main" id="{DDC6DE89-C768-41BB-8EBF-699E03895428}"/>
              </a:ext>
            </a:extLst>
          </p:cNvPr>
          <p:cNvSpPr txBox="1"/>
          <p:nvPr/>
        </p:nvSpPr>
        <p:spPr>
          <a:xfrm>
            <a:off x="6196451" y="1223050"/>
            <a:ext cx="5373402" cy="5586145"/>
          </a:xfrm>
          <a:prstGeom prst="rect">
            <a:avLst/>
          </a:prstGeom>
          <a:noFill/>
        </p:spPr>
        <p:txBody>
          <a:bodyPr wrap="square" rtlCol="0">
            <a:spAutoFit/>
          </a:bodyPr>
          <a:lstStyle/>
          <a:p>
            <a:pPr algn="just"/>
            <a:r>
              <a:rPr lang="es-ES" sz="1700" b="1" dirty="0">
                <a:latin typeface="Abadi Extra Light" panose="020B0204020104020204" pitchFamily="34" charset="0"/>
              </a:rPr>
              <a:t>II. Selección de medidas / Medidas de prevención de brotes dentro de la empresa.</a:t>
            </a:r>
          </a:p>
          <a:p>
            <a:pPr algn="just"/>
            <a:endParaRPr lang="es-ES" sz="1700" dirty="0">
              <a:latin typeface="Abadi Extra Light" panose="020B0204020104020204" pitchFamily="34" charset="0"/>
            </a:endParaRPr>
          </a:p>
          <a:p>
            <a:pPr algn="just"/>
            <a:r>
              <a:rPr lang="es-ES" sz="1700" dirty="0">
                <a:latin typeface="Abadi Extra Light" panose="020B0204020104020204" pitchFamily="34" charset="0"/>
              </a:rPr>
              <a:t>Son acciones que se realizan cuando se sospecha o se sabe que existe una infección en el centro de trabajo:</a:t>
            </a:r>
          </a:p>
          <a:p>
            <a:pPr algn="just"/>
            <a:endParaRPr lang="es-ES" sz="1700" dirty="0">
              <a:latin typeface="Abadi Extra Light" panose="020B0204020104020204" pitchFamily="34" charset="0"/>
            </a:endParaRPr>
          </a:p>
          <a:p>
            <a:pPr marL="342900" indent="-342900" algn="just">
              <a:buAutoNum type="arabicPeriod"/>
            </a:pPr>
            <a:r>
              <a:rPr lang="es-ES" sz="1700" dirty="0">
                <a:latin typeface="Abadi Extra Light" panose="020B0204020104020204" pitchFamily="34" charset="0"/>
              </a:rPr>
              <a:t>Enviar a casa al personal con síntomas de la enfermedad, en caso de que presente dificultad para respirar, se deberá remitir al centro de atención médica más cercano. En caso de ser necesario, el personal con síntomas podrá ser remitido temporalmente al área de estancia y aislamiento definida para el control de ingreso y egreso. Finalmente, se le deberá dotar de material educativo para prevenir los contagios en el hogar.</a:t>
            </a:r>
          </a:p>
          <a:p>
            <a:pPr marL="342900" indent="-342900" algn="just">
              <a:buAutoNum type="arabicPeriod"/>
            </a:pPr>
            <a:endParaRPr lang="es-ES" sz="1700" dirty="0">
              <a:latin typeface="Abadi Extra Light" panose="020B0204020104020204" pitchFamily="34" charset="0"/>
            </a:endParaRPr>
          </a:p>
          <a:p>
            <a:pPr marL="342900" indent="-342900" algn="just">
              <a:buAutoNum type="arabicPeriod"/>
            </a:pPr>
            <a:r>
              <a:rPr lang="es-ES" sz="1700" dirty="0">
                <a:latin typeface="Abadi Extra Light" panose="020B0204020104020204" pitchFamily="34" charset="0"/>
              </a:rPr>
              <a:t> Identificar a personas trabajadoras que hayan estado en contacto con una persona infectada o con sospecha de infección y enviarlos a casa. </a:t>
            </a:r>
          </a:p>
          <a:p>
            <a:pPr marL="342900" indent="-342900" algn="just">
              <a:buAutoNum type="arabicPeriod"/>
            </a:pPr>
            <a:endParaRPr lang="es-ES" sz="1700" dirty="0">
              <a:latin typeface="Abadi Extra Light" panose="020B0204020104020204" pitchFamily="34" charset="0"/>
            </a:endParaRPr>
          </a:p>
          <a:p>
            <a:pPr marL="342900" indent="-342900" algn="just">
              <a:buAutoNum type="arabicPeriod"/>
            </a:pPr>
            <a:r>
              <a:rPr lang="es-ES" sz="1700" dirty="0">
                <a:latin typeface="Abadi Extra Light" panose="020B0204020104020204" pitchFamily="34" charset="0"/>
              </a:rPr>
              <a:t>Evitar el retorno de personas trabajadoras enfermos sin contar con la evaluación médica pertinente. </a:t>
            </a:r>
            <a:endParaRPr lang="es-ES" sz="1700" dirty="0">
              <a:solidFill>
                <a:srgbClr val="005B7D"/>
              </a:solidFill>
              <a:latin typeface="Abadi Extra Light" panose="020B0204020104020204" pitchFamily="34" charset="0"/>
            </a:endParaRPr>
          </a:p>
        </p:txBody>
      </p:sp>
      <p:sp>
        <p:nvSpPr>
          <p:cNvPr id="12" name="CuadroTexto 11">
            <a:extLst>
              <a:ext uri="{FF2B5EF4-FFF2-40B4-BE49-F238E27FC236}">
                <a16:creationId xmlns:a16="http://schemas.microsoft.com/office/drawing/2014/main" id="{9E2E8976-CBBF-48AA-BDBE-021C651B7B4C}"/>
              </a:ext>
            </a:extLst>
          </p:cNvPr>
          <p:cNvSpPr txBox="1"/>
          <p:nvPr/>
        </p:nvSpPr>
        <p:spPr>
          <a:xfrm>
            <a:off x="4500979" y="564747"/>
            <a:ext cx="7373084" cy="707886"/>
          </a:xfrm>
          <a:prstGeom prst="rect">
            <a:avLst/>
          </a:prstGeom>
          <a:noFill/>
        </p:spPr>
        <p:txBody>
          <a:bodyPr wrap="square" rtlCol="0">
            <a:spAutoFit/>
          </a:bodyPr>
          <a:lstStyle/>
          <a:p>
            <a:r>
              <a:rPr kumimoji="0" lang="es-ES"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rPr>
              <a:t>III. </a:t>
            </a:r>
            <a:r>
              <a:rPr lang="es-ES" sz="2000" b="1" dirty="0">
                <a:solidFill>
                  <a:srgbClr val="F2F2F2"/>
                </a:solidFill>
                <a:effectLst/>
                <a:latin typeface="Abadi Extra Light" panose="020B0204020104020204" pitchFamily="34" charset="0"/>
                <a:ea typeface="Times New Roman" panose="02020603050405020304" pitchFamily="18" charset="0"/>
                <a:cs typeface="Times New Roman" panose="02020603050405020304" pitchFamily="18" charset="0"/>
              </a:rPr>
              <a:t>Pasos para establecer el “Protocolo de Seguridad Sanitaria”</a:t>
            </a:r>
            <a:endParaRPr lang="es-MX" sz="20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13" name="CuadroTexto 12">
            <a:extLst>
              <a:ext uri="{FF2B5EF4-FFF2-40B4-BE49-F238E27FC236}">
                <a16:creationId xmlns:a16="http://schemas.microsoft.com/office/drawing/2014/main" id="{756F9E66-3BD5-483E-A23F-5E920318D1A7}"/>
              </a:ext>
            </a:extLst>
          </p:cNvPr>
          <p:cNvSpPr txBox="1"/>
          <p:nvPr/>
        </p:nvSpPr>
        <p:spPr>
          <a:xfrm>
            <a:off x="2696485" y="3028199"/>
            <a:ext cx="3235412" cy="830997"/>
          </a:xfrm>
          <a:prstGeom prst="rect">
            <a:avLst/>
          </a:prstGeom>
          <a:noFill/>
        </p:spPr>
        <p:txBody>
          <a:bodyPr wrap="square" rtlCol="0">
            <a:spAutoFit/>
          </a:bodyPr>
          <a:lstStyle/>
          <a:p>
            <a:r>
              <a:rPr lang="es-ES" sz="2400" dirty="0">
                <a:latin typeface="Abadi Extra Light" panose="020B0204020104020204" pitchFamily="34" charset="0"/>
              </a:rPr>
              <a:t>2. Selección de medidas / Capacitación personal</a:t>
            </a:r>
            <a:endParaRPr lang="es-MX" sz="2400" dirty="0">
              <a:latin typeface="Abadi Extra Light" panose="020B0204020104020204" pitchFamily="34" charset="0"/>
            </a:endParaRPr>
          </a:p>
        </p:txBody>
      </p:sp>
      <p:pic>
        <p:nvPicPr>
          <p:cNvPr id="14" name="Picture 4" descr="Red Cross Emblem Clipart (con imágenes) | Clipart, Fiesta de ...">
            <a:extLst>
              <a:ext uri="{FF2B5EF4-FFF2-40B4-BE49-F238E27FC236}">
                <a16:creationId xmlns:a16="http://schemas.microsoft.com/office/drawing/2014/main" id="{4E6B26CF-70C2-4AF5-A112-4D8AB363C0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6485" y="4048128"/>
            <a:ext cx="1220513" cy="12205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rupo SOADDI | Servicios | Capacitación – GRUPO SOADDI ...">
            <a:extLst>
              <a:ext uri="{FF2B5EF4-FFF2-40B4-BE49-F238E27FC236}">
                <a16:creationId xmlns:a16="http://schemas.microsoft.com/office/drawing/2014/main" id="{390C90A4-C55A-4A16-9F66-CE4A8CA298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36" y="4274863"/>
            <a:ext cx="2018390" cy="201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51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3" name="CuadroTexto 2">
            <a:extLst>
              <a:ext uri="{FF2B5EF4-FFF2-40B4-BE49-F238E27FC236}">
                <a16:creationId xmlns:a16="http://schemas.microsoft.com/office/drawing/2014/main" id="{DDC6DE89-C768-41BB-8EBF-699E03895428}"/>
              </a:ext>
            </a:extLst>
          </p:cNvPr>
          <p:cNvSpPr txBox="1"/>
          <p:nvPr/>
        </p:nvSpPr>
        <p:spPr>
          <a:xfrm>
            <a:off x="6375247" y="1417082"/>
            <a:ext cx="5373402" cy="5047536"/>
          </a:xfrm>
          <a:prstGeom prst="rect">
            <a:avLst/>
          </a:prstGeom>
          <a:noFill/>
        </p:spPr>
        <p:txBody>
          <a:bodyPr wrap="square" rtlCol="0">
            <a:spAutoFit/>
          </a:bodyPr>
          <a:lstStyle/>
          <a:p>
            <a:pPr algn="just"/>
            <a:r>
              <a:rPr lang="es-ES" b="1" dirty="0">
                <a:latin typeface="Abadi Extra Light" panose="020B0204020104020204" pitchFamily="34" charset="0"/>
              </a:rPr>
              <a:t>II. Selección de medidas / Medidas de prevención de brotes dentro de la empresa.</a:t>
            </a:r>
          </a:p>
          <a:p>
            <a:endParaRPr lang="es-ES" dirty="0">
              <a:latin typeface="Abadi Extra Light" panose="020B0204020104020204" pitchFamily="34" charset="0"/>
            </a:endParaRPr>
          </a:p>
          <a:p>
            <a:pPr algn="just"/>
            <a:r>
              <a:rPr lang="es-ES" dirty="0">
                <a:latin typeface="Abadi Extra Light" panose="020B0204020104020204" pitchFamily="34" charset="0"/>
              </a:rPr>
              <a:t>4. Llevar el registro y seguimiento del personal en resguardo domiciliario voluntario y evaluar posibles casos de contagio.</a:t>
            </a:r>
          </a:p>
          <a:p>
            <a:pPr algn="just"/>
            <a:endParaRPr lang="es-ES" dirty="0">
              <a:latin typeface="Abadi Extra Light" panose="020B0204020104020204" pitchFamily="34" charset="0"/>
            </a:endParaRPr>
          </a:p>
          <a:p>
            <a:pPr algn="just"/>
            <a:r>
              <a:rPr lang="es-ES" dirty="0">
                <a:latin typeface="Abadi Extra Light" panose="020B0204020104020204" pitchFamily="34" charset="0"/>
              </a:rPr>
              <a:t> 5. Incentivar al personal con sospecha o confirmación de COVID-19 a cumplir con el resguardo domiciliario corresponsable, que es la limitación voluntaria y temporal de la movilidad de una persona, para permanecer en su domicilio de residencia o en un sitio distinto al espacio público para evitar un ulterior contagio de la enfermedad en la comunidad. Este resguardo también puede ocurrir debido a la condición de vulnerabilidad de la persona, o debido al tipo de actividad que desempeña en el centro de trabajo. Durante el tiempo que dure este resguardo, la persona trabajadora deberá recibir su salario.</a:t>
            </a:r>
            <a:endParaRPr lang="es-ES" dirty="0">
              <a:solidFill>
                <a:srgbClr val="005B7D"/>
              </a:solidFill>
              <a:latin typeface="Abadi Extra Light" panose="020B0204020104020204" pitchFamily="34" charset="0"/>
            </a:endParaRPr>
          </a:p>
        </p:txBody>
      </p:sp>
      <p:sp>
        <p:nvSpPr>
          <p:cNvPr id="12" name="CuadroTexto 11">
            <a:extLst>
              <a:ext uri="{FF2B5EF4-FFF2-40B4-BE49-F238E27FC236}">
                <a16:creationId xmlns:a16="http://schemas.microsoft.com/office/drawing/2014/main" id="{AA12D595-D12E-4F30-91EC-E843961C22A4}"/>
              </a:ext>
            </a:extLst>
          </p:cNvPr>
          <p:cNvSpPr txBox="1"/>
          <p:nvPr/>
        </p:nvSpPr>
        <p:spPr>
          <a:xfrm>
            <a:off x="4500979" y="564747"/>
            <a:ext cx="7373084" cy="707886"/>
          </a:xfrm>
          <a:prstGeom prst="rect">
            <a:avLst/>
          </a:prstGeom>
          <a:noFill/>
        </p:spPr>
        <p:txBody>
          <a:bodyPr wrap="square" rtlCol="0">
            <a:spAutoFit/>
          </a:bodyPr>
          <a:lstStyle/>
          <a:p>
            <a:r>
              <a:rPr kumimoji="0" lang="es-ES"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rPr>
              <a:t>III. </a:t>
            </a:r>
            <a:r>
              <a:rPr lang="es-ES" sz="2000" b="1" dirty="0">
                <a:solidFill>
                  <a:srgbClr val="F2F2F2"/>
                </a:solidFill>
                <a:effectLst/>
                <a:latin typeface="Abadi Extra Light" panose="020B0204020104020204" pitchFamily="34" charset="0"/>
                <a:ea typeface="Times New Roman" panose="02020603050405020304" pitchFamily="18" charset="0"/>
                <a:cs typeface="Times New Roman" panose="02020603050405020304" pitchFamily="18" charset="0"/>
              </a:rPr>
              <a:t>Pasos para establecer el “Protocolo de Seguridad Sanitaria”</a:t>
            </a:r>
            <a:endParaRPr lang="es-MX" sz="20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13" name="CuadroTexto 12">
            <a:extLst>
              <a:ext uri="{FF2B5EF4-FFF2-40B4-BE49-F238E27FC236}">
                <a16:creationId xmlns:a16="http://schemas.microsoft.com/office/drawing/2014/main" id="{93CE5B86-DC2B-4836-90AB-DA8EC38C8FD3}"/>
              </a:ext>
            </a:extLst>
          </p:cNvPr>
          <p:cNvSpPr txBox="1"/>
          <p:nvPr/>
        </p:nvSpPr>
        <p:spPr>
          <a:xfrm>
            <a:off x="2696485" y="3028199"/>
            <a:ext cx="3235412" cy="830997"/>
          </a:xfrm>
          <a:prstGeom prst="rect">
            <a:avLst/>
          </a:prstGeom>
          <a:noFill/>
        </p:spPr>
        <p:txBody>
          <a:bodyPr wrap="square" rtlCol="0">
            <a:spAutoFit/>
          </a:bodyPr>
          <a:lstStyle/>
          <a:p>
            <a:r>
              <a:rPr lang="es-ES" sz="2400" dirty="0">
                <a:latin typeface="Abadi Extra Light" panose="020B0204020104020204" pitchFamily="34" charset="0"/>
              </a:rPr>
              <a:t>2. Selección de medidas / Capacitación personal</a:t>
            </a:r>
            <a:endParaRPr lang="es-MX" sz="2400" dirty="0">
              <a:latin typeface="Abadi Extra Light" panose="020B0204020104020204" pitchFamily="34" charset="0"/>
            </a:endParaRPr>
          </a:p>
        </p:txBody>
      </p:sp>
      <p:pic>
        <p:nvPicPr>
          <p:cNvPr id="14" name="Picture 4" descr="Red Cross Emblem Clipart (con imágenes) | Clipart, Fiesta de ...">
            <a:extLst>
              <a:ext uri="{FF2B5EF4-FFF2-40B4-BE49-F238E27FC236}">
                <a16:creationId xmlns:a16="http://schemas.microsoft.com/office/drawing/2014/main" id="{91DCB786-8D48-498B-B9FB-F782A09852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6485" y="4048128"/>
            <a:ext cx="1220513" cy="12205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rupo SOADDI | Servicios | Capacitación – GRUPO SOADDI ...">
            <a:extLst>
              <a:ext uri="{FF2B5EF4-FFF2-40B4-BE49-F238E27FC236}">
                <a16:creationId xmlns:a16="http://schemas.microsoft.com/office/drawing/2014/main" id="{114842C4-59AA-4D8E-ACB7-AE579FE056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36" y="4274863"/>
            <a:ext cx="2018390" cy="201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515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3" name="CuadroTexto 2">
            <a:extLst>
              <a:ext uri="{FF2B5EF4-FFF2-40B4-BE49-F238E27FC236}">
                <a16:creationId xmlns:a16="http://schemas.microsoft.com/office/drawing/2014/main" id="{DDC6DE89-C768-41BB-8EBF-699E03895428}"/>
              </a:ext>
            </a:extLst>
          </p:cNvPr>
          <p:cNvSpPr txBox="1"/>
          <p:nvPr/>
        </p:nvSpPr>
        <p:spPr>
          <a:xfrm>
            <a:off x="6082817" y="1123916"/>
            <a:ext cx="5373402" cy="5755422"/>
          </a:xfrm>
          <a:prstGeom prst="rect">
            <a:avLst/>
          </a:prstGeom>
          <a:noFill/>
        </p:spPr>
        <p:txBody>
          <a:bodyPr wrap="square" rtlCol="0">
            <a:spAutoFit/>
          </a:bodyPr>
          <a:lstStyle/>
          <a:p>
            <a:pPr algn="just"/>
            <a:r>
              <a:rPr lang="es-ES" sz="1600" b="1" dirty="0">
                <a:latin typeface="Abadi Extra Light" panose="020B0204020104020204" pitchFamily="34" charset="0"/>
              </a:rPr>
              <a:t>II. Selección de medidas / Equipo de protección personal obligatorio.</a:t>
            </a:r>
          </a:p>
          <a:p>
            <a:pPr algn="just"/>
            <a:endParaRPr lang="es-ES" sz="1600" dirty="0">
              <a:latin typeface="Abadi Extra Light" panose="020B0204020104020204" pitchFamily="34" charset="0"/>
            </a:endParaRPr>
          </a:p>
          <a:p>
            <a:pPr algn="just"/>
            <a:r>
              <a:rPr lang="es-ES" sz="1600" dirty="0">
                <a:latin typeface="Abadi Extra Light" panose="020B0204020104020204" pitchFamily="34" charset="0"/>
              </a:rPr>
              <a:t>Con el fin de evitar el riesgo de contagio de COVID-19, las personas empleadoras deberán distribuir entre la población trabajadora con funciones de atención al público al menos el siguiente equipo: </a:t>
            </a:r>
          </a:p>
          <a:p>
            <a:pPr algn="just"/>
            <a:endParaRPr lang="es-ES" sz="1600" dirty="0">
              <a:latin typeface="Abadi Extra Light" panose="020B0204020104020204" pitchFamily="34" charset="0"/>
            </a:endParaRPr>
          </a:p>
          <a:p>
            <a:pPr marL="342900" indent="-342900" algn="just">
              <a:buAutoNum type="arabicPeriod"/>
            </a:pPr>
            <a:r>
              <a:rPr lang="es-ES" sz="1600" dirty="0">
                <a:latin typeface="Abadi Extra Light" panose="020B0204020104020204" pitchFamily="34" charset="0"/>
              </a:rPr>
              <a:t>Cubre bocas (3), de preferencia que sea lavable a fin de ser empáticos con el medio ambiente (capacitar sobre su limpieza y reemplazo), tapetes de sanitización con solución de hipoclorito de sodio al 0.5%, y </a:t>
            </a:r>
          </a:p>
          <a:p>
            <a:pPr marL="342900" indent="-342900" algn="just">
              <a:buAutoNum type="arabicPeriod"/>
            </a:pPr>
            <a:endParaRPr lang="es-ES" sz="1600" dirty="0">
              <a:latin typeface="Abadi Extra Light" panose="020B0204020104020204" pitchFamily="34" charset="0"/>
            </a:endParaRPr>
          </a:p>
          <a:p>
            <a:pPr marL="342900" indent="-342900" algn="just">
              <a:buAutoNum type="arabicPeriod"/>
            </a:pPr>
            <a:r>
              <a:rPr lang="es-ES" sz="1600" dirty="0">
                <a:latin typeface="Abadi Extra Light" panose="020B0204020104020204" pitchFamily="34" charset="0"/>
              </a:rPr>
              <a:t>Protector facial o </a:t>
            </a:r>
            <a:r>
              <a:rPr lang="es-ES" sz="1600" dirty="0" err="1">
                <a:latin typeface="Abadi Extra Light" panose="020B0204020104020204" pitchFamily="34" charset="0"/>
              </a:rPr>
              <a:t>goggles</a:t>
            </a:r>
            <a:r>
              <a:rPr lang="es-ES" sz="1600" dirty="0">
                <a:latin typeface="Abadi Extra Light" panose="020B0204020104020204" pitchFamily="34" charset="0"/>
              </a:rPr>
              <a:t> o lentes de seguridad con protección lateral, superior e inferior de ojos. En los puestos de trabajo donde haya exposición a agentes químicos contaminantes, deberá utilizarse el EPP convencional que señalen las Normas Oficiales Mexicana vigentes y aplicables en la materia. En los tiempos que el personal no tenga la exposición se deberá utilizar cubre bocas y lentes de seguridad o protector facial (se puede omitir el uso de protector facial y lentes de seguridad si existen barreras físicas entre personas trabajadoras).</a:t>
            </a:r>
            <a:endParaRPr lang="es-ES" sz="1600" dirty="0">
              <a:solidFill>
                <a:srgbClr val="005B7D"/>
              </a:solidFill>
              <a:latin typeface="Abadi Extra Light" panose="020B0204020104020204" pitchFamily="34" charset="0"/>
            </a:endParaRPr>
          </a:p>
        </p:txBody>
      </p:sp>
      <p:sp>
        <p:nvSpPr>
          <p:cNvPr id="12" name="CuadroTexto 11">
            <a:extLst>
              <a:ext uri="{FF2B5EF4-FFF2-40B4-BE49-F238E27FC236}">
                <a16:creationId xmlns:a16="http://schemas.microsoft.com/office/drawing/2014/main" id="{A06694A7-65A2-4C82-A764-A5E746D51A49}"/>
              </a:ext>
            </a:extLst>
          </p:cNvPr>
          <p:cNvSpPr txBox="1"/>
          <p:nvPr/>
        </p:nvSpPr>
        <p:spPr>
          <a:xfrm>
            <a:off x="4500979" y="564747"/>
            <a:ext cx="7373084" cy="707886"/>
          </a:xfrm>
          <a:prstGeom prst="rect">
            <a:avLst/>
          </a:prstGeom>
          <a:noFill/>
        </p:spPr>
        <p:txBody>
          <a:bodyPr wrap="square" rtlCol="0">
            <a:spAutoFit/>
          </a:bodyPr>
          <a:lstStyle/>
          <a:p>
            <a:r>
              <a:rPr kumimoji="0" lang="es-ES"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rPr>
              <a:t>III. </a:t>
            </a:r>
            <a:r>
              <a:rPr lang="es-ES" sz="2000" b="1" dirty="0">
                <a:solidFill>
                  <a:srgbClr val="F2F2F2"/>
                </a:solidFill>
                <a:effectLst/>
                <a:latin typeface="Abadi Extra Light" panose="020B0204020104020204" pitchFamily="34" charset="0"/>
                <a:ea typeface="Times New Roman" panose="02020603050405020304" pitchFamily="18" charset="0"/>
                <a:cs typeface="Times New Roman" panose="02020603050405020304" pitchFamily="18" charset="0"/>
              </a:rPr>
              <a:t>Pasos para establecer el “Protocolo de Seguridad Sanitaria”</a:t>
            </a:r>
            <a:endParaRPr lang="es-MX" sz="20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13" name="CuadroTexto 12">
            <a:extLst>
              <a:ext uri="{FF2B5EF4-FFF2-40B4-BE49-F238E27FC236}">
                <a16:creationId xmlns:a16="http://schemas.microsoft.com/office/drawing/2014/main" id="{1DA5B869-9727-44C2-A784-9B3B5B99DA7B}"/>
              </a:ext>
            </a:extLst>
          </p:cNvPr>
          <p:cNvSpPr txBox="1"/>
          <p:nvPr/>
        </p:nvSpPr>
        <p:spPr>
          <a:xfrm>
            <a:off x="2696485" y="3028199"/>
            <a:ext cx="3235412" cy="830997"/>
          </a:xfrm>
          <a:prstGeom prst="rect">
            <a:avLst/>
          </a:prstGeom>
          <a:noFill/>
        </p:spPr>
        <p:txBody>
          <a:bodyPr wrap="square" rtlCol="0">
            <a:spAutoFit/>
          </a:bodyPr>
          <a:lstStyle/>
          <a:p>
            <a:r>
              <a:rPr lang="es-ES" sz="2400" dirty="0">
                <a:latin typeface="Abadi Extra Light" panose="020B0204020104020204" pitchFamily="34" charset="0"/>
              </a:rPr>
              <a:t>2. Selección de medidas / Capacitación personal</a:t>
            </a:r>
            <a:endParaRPr lang="es-MX" sz="2400" dirty="0">
              <a:latin typeface="Abadi Extra Light" panose="020B0204020104020204" pitchFamily="34" charset="0"/>
            </a:endParaRPr>
          </a:p>
        </p:txBody>
      </p:sp>
      <p:pic>
        <p:nvPicPr>
          <p:cNvPr id="14" name="Picture 4" descr="Red Cross Emblem Clipart (con imágenes) | Clipart, Fiesta de ...">
            <a:extLst>
              <a:ext uri="{FF2B5EF4-FFF2-40B4-BE49-F238E27FC236}">
                <a16:creationId xmlns:a16="http://schemas.microsoft.com/office/drawing/2014/main" id="{7A26FBD8-7264-4875-B7A2-548054A869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6485" y="4048128"/>
            <a:ext cx="1220513" cy="12205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rupo SOADDI | Servicios | Capacitación – GRUPO SOADDI ...">
            <a:extLst>
              <a:ext uri="{FF2B5EF4-FFF2-40B4-BE49-F238E27FC236}">
                <a16:creationId xmlns:a16="http://schemas.microsoft.com/office/drawing/2014/main" id="{BA6CE8D5-990F-4985-AC9A-3DD7A9643B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36" y="4274863"/>
            <a:ext cx="2018390" cy="201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420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sp>
        <p:nvSpPr>
          <p:cNvPr id="42" name="Rectángulo 41">
            <a:extLst>
              <a:ext uri="{FF2B5EF4-FFF2-40B4-BE49-F238E27FC236}">
                <a16:creationId xmlns:a16="http://schemas.microsoft.com/office/drawing/2014/main" id="{792CA47F-5919-4D3C-B57B-D42E5C312C1B}"/>
              </a:ext>
            </a:extLst>
          </p:cNvPr>
          <p:cNvSpPr/>
          <p:nvPr/>
        </p:nvSpPr>
        <p:spPr>
          <a:xfrm>
            <a:off x="6212688" y="-24114"/>
            <a:ext cx="5976926" cy="6857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4" name="Imagen 23" descr="Captura de pantalla de un celular&#10;&#10;Descripción generada automáticamente">
            <a:extLst>
              <a:ext uri="{FF2B5EF4-FFF2-40B4-BE49-F238E27FC236}">
                <a16:creationId xmlns:a16="http://schemas.microsoft.com/office/drawing/2014/main" id="{52564E00-6BD7-43DC-B990-A4035945A1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6215034" cy="2149087"/>
          </a:xfrm>
          <a:prstGeom prst="rect">
            <a:avLst/>
          </a:prstGeom>
        </p:spPr>
      </p:pic>
      <p:sp>
        <p:nvSpPr>
          <p:cNvPr id="41" name="Rectángulo 40">
            <a:extLst>
              <a:ext uri="{FF2B5EF4-FFF2-40B4-BE49-F238E27FC236}">
                <a16:creationId xmlns:a16="http://schemas.microsoft.com/office/drawing/2014/main" id="{E10A2F58-9E45-46E6-977B-4BD1A7AF1207}"/>
              </a:ext>
            </a:extLst>
          </p:cNvPr>
          <p:cNvSpPr/>
          <p:nvPr/>
        </p:nvSpPr>
        <p:spPr>
          <a:xfrm>
            <a:off x="0" y="6206952"/>
            <a:ext cx="8022024" cy="65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 name="Imagen 19" descr="Captura de pantalla de un celular&#10;&#10;Descripción generada automáticamente">
            <a:extLst>
              <a:ext uri="{FF2B5EF4-FFF2-40B4-BE49-F238E27FC236}">
                <a16:creationId xmlns:a16="http://schemas.microsoft.com/office/drawing/2014/main" id="{C302A855-7141-4E29-9612-B06A258F3535}"/>
              </a:ext>
            </a:extLst>
          </p:cNvPr>
          <p:cNvPicPr>
            <a:picLocks noChangeAspect="1"/>
          </p:cNvPicPr>
          <p:nvPr/>
        </p:nvPicPr>
        <p:blipFill rotWithShape="1">
          <a:blip r:embed="rId6">
            <a:extLst>
              <a:ext uri="{28A0092B-C50C-407E-A947-70E740481C1C}">
                <a14:useLocalDpi xmlns:a14="http://schemas.microsoft.com/office/drawing/2010/main" val="0"/>
              </a:ext>
            </a:extLst>
          </a:blip>
          <a:srcRect l="2273" t="15670" r="2315"/>
          <a:stretch/>
        </p:blipFill>
        <p:spPr>
          <a:xfrm>
            <a:off x="0" y="4660677"/>
            <a:ext cx="6215034" cy="2076227"/>
          </a:xfrm>
          <a:prstGeom prst="rect">
            <a:avLst/>
          </a:prstGeom>
        </p:spPr>
      </p:pic>
      <p:pic>
        <p:nvPicPr>
          <p:cNvPr id="16" name="Imagen 15" descr="Captura de pantalla de un celular&#10;&#10;Descripción generada automáticamente">
            <a:extLst>
              <a:ext uri="{FF2B5EF4-FFF2-40B4-BE49-F238E27FC236}">
                <a16:creationId xmlns:a16="http://schemas.microsoft.com/office/drawing/2014/main" id="{9FF05A59-018B-4A57-A10F-06737DE6A3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090966"/>
            <a:ext cx="6215034" cy="2569700"/>
          </a:xfrm>
          <a:prstGeom prst="rect">
            <a:avLst/>
          </a:prstGeom>
        </p:spPr>
      </p:pic>
      <p:pic>
        <p:nvPicPr>
          <p:cNvPr id="44" name="Imagen 43" descr="Captura de pantalla de un celular&#10;&#10;Descripción generada automáticamente">
            <a:extLst>
              <a:ext uri="{FF2B5EF4-FFF2-40B4-BE49-F238E27FC236}">
                <a16:creationId xmlns:a16="http://schemas.microsoft.com/office/drawing/2014/main" id="{912971F6-B680-4381-A0E3-D1D4587F2A17}"/>
              </a:ext>
            </a:extLst>
          </p:cNvPr>
          <p:cNvPicPr>
            <a:picLocks noChangeAspect="1"/>
          </p:cNvPicPr>
          <p:nvPr/>
        </p:nvPicPr>
        <p:blipFill rotWithShape="1">
          <a:blip r:embed="rId8">
            <a:extLst>
              <a:ext uri="{28A0092B-C50C-407E-A947-70E740481C1C}">
                <a14:useLocalDpi xmlns:a14="http://schemas.microsoft.com/office/drawing/2010/main" val="0"/>
              </a:ext>
            </a:extLst>
          </a:blip>
          <a:srcRect l="5896" t="10577" r="3437" b="8922"/>
          <a:stretch/>
        </p:blipFill>
        <p:spPr>
          <a:xfrm>
            <a:off x="7420856" y="61021"/>
            <a:ext cx="4453133" cy="1550504"/>
          </a:xfrm>
          <a:prstGeom prst="rect">
            <a:avLst/>
          </a:prstGeom>
        </p:spPr>
      </p:pic>
      <p:pic>
        <p:nvPicPr>
          <p:cNvPr id="45" name="Imagen 44" descr="Captura de pantalla de un celular&#10;&#10;Descripción generada automáticamente">
            <a:extLst>
              <a:ext uri="{FF2B5EF4-FFF2-40B4-BE49-F238E27FC236}">
                <a16:creationId xmlns:a16="http://schemas.microsoft.com/office/drawing/2014/main" id="{26BA77E4-7A1D-4DDA-B67F-7D20A3F6EF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4511" y="1627639"/>
            <a:ext cx="4439478" cy="1533739"/>
          </a:xfrm>
          <a:prstGeom prst="rect">
            <a:avLst/>
          </a:prstGeom>
        </p:spPr>
      </p:pic>
      <p:pic>
        <p:nvPicPr>
          <p:cNvPr id="46" name="Imagen 45" descr="Captura de pantalla de un celular&#10;&#10;Descripción generada automáticamente">
            <a:extLst>
              <a:ext uri="{FF2B5EF4-FFF2-40B4-BE49-F238E27FC236}">
                <a16:creationId xmlns:a16="http://schemas.microsoft.com/office/drawing/2014/main" id="{42F00E02-424D-437C-9488-61CD3AAE6F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34549" y="3159920"/>
            <a:ext cx="4439478" cy="1982974"/>
          </a:xfrm>
          <a:prstGeom prst="rect">
            <a:avLst/>
          </a:prstGeom>
        </p:spPr>
      </p:pic>
      <p:pic>
        <p:nvPicPr>
          <p:cNvPr id="47" name="Imagen 46">
            <a:extLst>
              <a:ext uri="{FF2B5EF4-FFF2-40B4-BE49-F238E27FC236}">
                <a16:creationId xmlns:a16="http://schemas.microsoft.com/office/drawing/2014/main" id="{812B8D7D-2267-4503-95EA-95A69D9B3082}"/>
              </a:ext>
            </a:extLst>
          </p:cNvPr>
          <p:cNvPicPr>
            <a:picLocks noChangeAspect="1"/>
          </p:cNvPicPr>
          <p:nvPr/>
        </p:nvPicPr>
        <p:blipFill rotWithShape="1">
          <a:blip r:embed="rId11">
            <a:extLst>
              <a:ext uri="{28A0092B-C50C-407E-A947-70E740481C1C}">
                <a14:useLocalDpi xmlns:a14="http://schemas.microsoft.com/office/drawing/2010/main" val="0"/>
              </a:ext>
            </a:extLst>
          </a:blip>
          <a:srcRect l="2050" t="18365" r="2976"/>
          <a:stretch/>
        </p:blipFill>
        <p:spPr>
          <a:xfrm>
            <a:off x="7434548" y="4906776"/>
            <a:ext cx="4439479" cy="1830128"/>
          </a:xfrm>
          <a:prstGeom prst="rect">
            <a:avLst/>
          </a:prstGeom>
        </p:spPr>
      </p:pic>
      <p:sp>
        <p:nvSpPr>
          <p:cNvPr id="48" name="Abrir llave 47">
            <a:extLst>
              <a:ext uri="{FF2B5EF4-FFF2-40B4-BE49-F238E27FC236}">
                <a16:creationId xmlns:a16="http://schemas.microsoft.com/office/drawing/2014/main" id="{2CB872DB-9945-41CE-8F74-93040164E54E}"/>
              </a:ext>
            </a:extLst>
          </p:cNvPr>
          <p:cNvSpPr/>
          <p:nvPr/>
        </p:nvSpPr>
        <p:spPr>
          <a:xfrm>
            <a:off x="6997117" y="121096"/>
            <a:ext cx="423739" cy="3036704"/>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49" name="Abrir llave 48">
            <a:extLst>
              <a:ext uri="{FF2B5EF4-FFF2-40B4-BE49-F238E27FC236}">
                <a16:creationId xmlns:a16="http://schemas.microsoft.com/office/drawing/2014/main" id="{41E6611A-AA0B-48BF-ADE4-9BD3839DB323}"/>
              </a:ext>
            </a:extLst>
          </p:cNvPr>
          <p:cNvSpPr/>
          <p:nvPr/>
        </p:nvSpPr>
        <p:spPr>
          <a:xfrm>
            <a:off x="6994802" y="3217875"/>
            <a:ext cx="423739" cy="328894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0" name="CuadroTexto 49">
            <a:extLst>
              <a:ext uri="{FF2B5EF4-FFF2-40B4-BE49-F238E27FC236}">
                <a16:creationId xmlns:a16="http://schemas.microsoft.com/office/drawing/2014/main" id="{390784BD-0A95-42A4-AA25-23EFD0E75374}"/>
              </a:ext>
            </a:extLst>
          </p:cNvPr>
          <p:cNvSpPr txBox="1"/>
          <p:nvPr/>
        </p:nvSpPr>
        <p:spPr>
          <a:xfrm rot="16200000">
            <a:off x="4514685" y="257014"/>
            <a:ext cx="4240696" cy="369332"/>
          </a:xfrm>
          <a:prstGeom prst="rect">
            <a:avLst/>
          </a:prstGeom>
          <a:noFill/>
        </p:spPr>
        <p:txBody>
          <a:bodyPr wrap="square" rtlCol="0">
            <a:spAutoFit/>
          </a:bodyPr>
          <a:lstStyle/>
          <a:p>
            <a:r>
              <a:rPr lang="es-MX" dirty="0"/>
              <a:t>Sujeto de Contacto</a:t>
            </a:r>
          </a:p>
        </p:txBody>
      </p:sp>
      <p:sp>
        <p:nvSpPr>
          <p:cNvPr id="51" name="CuadroTexto 50">
            <a:extLst>
              <a:ext uri="{FF2B5EF4-FFF2-40B4-BE49-F238E27FC236}">
                <a16:creationId xmlns:a16="http://schemas.microsoft.com/office/drawing/2014/main" id="{C3496FAD-C55D-4CCD-B119-8200F81340DF}"/>
              </a:ext>
            </a:extLst>
          </p:cNvPr>
          <p:cNvSpPr txBox="1"/>
          <p:nvPr/>
        </p:nvSpPr>
        <p:spPr>
          <a:xfrm rot="16200000">
            <a:off x="4527948" y="3575130"/>
            <a:ext cx="4240696" cy="369332"/>
          </a:xfrm>
          <a:prstGeom prst="rect">
            <a:avLst/>
          </a:prstGeom>
          <a:noFill/>
        </p:spPr>
        <p:txBody>
          <a:bodyPr wrap="square" rtlCol="0">
            <a:spAutoFit/>
          </a:bodyPr>
          <a:lstStyle/>
          <a:p>
            <a:r>
              <a:rPr lang="es-MX" dirty="0"/>
              <a:t>Enfermo confirmado</a:t>
            </a:r>
          </a:p>
        </p:txBody>
      </p:sp>
    </p:spTree>
    <p:extLst>
      <p:ext uri="{BB962C8B-B14F-4D97-AF65-F5344CB8AC3E}">
        <p14:creationId xmlns:p14="http://schemas.microsoft.com/office/powerpoint/2010/main" val="980273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461665"/>
          </a:xfrm>
          <a:prstGeom prst="rect">
            <a:avLst/>
          </a:prstGeom>
          <a:noFill/>
        </p:spPr>
        <p:txBody>
          <a:bodyPr wrap="square" rtlCol="0">
            <a:spAutoFit/>
          </a:bodyPr>
          <a:lstStyle/>
          <a:p>
            <a:r>
              <a:rPr lang="es-ES" sz="2400" dirty="0">
                <a:solidFill>
                  <a:srgbClr val="4472C4">
                    <a:lumMod val="20000"/>
                    <a:lumOff val="80000"/>
                  </a:srgbClr>
                </a:solidFill>
                <a:latin typeface="Abadi Extra Light" panose="020B0204020104020204" pitchFamily="34" charset="0"/>
              </a:rPr>
              <a:t>Anexo: Ficha didáctica.</a:t>
            </a:r>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12" name="CuadroTexto 11">
            <a:extLst>
              <a:ext uri="{FF2B5EF4-FFF2-40B4-BE49-F238E27FC236}">
                <a16:creationId xmlns:a16="http://schemas.microsoft.com/office/drawing/2014/main" id="{5998DBD7-C7A1-451E-B6CC-55F20DDC960F}"/>
              </a:ext>
            </a:extLst>
          </p:cNvPr>
          <p:cNvSpPr txBox="1"/>
          <p:nvPr/>
        </p:nvSpPr>
        <p:spPr>
          <a:xfrm>
            <a:off x="6393805" y="1769087"/>
            <a:ext cx="5613958" cy="5632311"/>
          </a:xfrm>
          <a:prstGeom prst="rect">
            <a:avLst/>
          </a:prstGeom>
          <a:noFill/>
        </p:spPr>
        <p:txBody>
          <a:bodyPr wrap="square" rtlCol="0">
            <a:spAutoFit/>
          </a:bodyPr>
          <a:lstStyle/>
          <a:p>
            <a:pPr algn="just"/>
            <a:r>
              <a:rPr lang="es-ES" sz="2000" dirty="0">
                <a:latin typeface="Abadi Extra Light" panose="020B0204020104020204" pitchFamily="34" charset="0"/>
              </a:rPr>
              <a:t>Liga 1:</a:t>
            </a:r>
          </a:p>
          <a:p>
            <a:pPr algn="just"/>
            <a:endParaRPr lang="es-ES" sz="2000" dirty="0">
              <a:latin typeface="Abadi Extra Light" panose="020B0204020104020204" pitchFamily="34" charset="0"/>
            </a:endParaRPr>
          </a:p>
          <a:p>
            <a:pPr algn="just"/>
            <a:r>
              <a:rPr lang="es-MX" sz="2000" dirty="0">
                <a:latin typeface="Abadi Extra Light" panose="020B0204020104020204" pitchFamily="34" charset="0"/>
                <a:hlinkClick r:id="rId6"/>
              </a:rPr>
              <a:t>https://www.gob.mx/cms/uploads/attachment/file/541687/Jornada_Nacional_de_Sana_Distancia.pdf</a:t>
            </a:r>
            <a:endParaRPr lang="es-MX" sz="2000" dirty="0">
              <a:latin typeface="Abadi Extra Light" panose="020B0204020104020204" pitchFamily="34" charset="0"/>
            </a:endParaRPr>
          </a:p>
          <a:p>
            <a:pPr algn="just"/>
            <a:endParaRPr lang="es-MX" sz="2000" dirty="0">
              <a:latin typeface="Abadi Extra Light" panose="020B0204020104020204" pitchFamily="34" charset="0"/>
            </a:endParaRPr>
          </a:p>
          <a:p>
            <a:pPr algn="just"/>
            <a:r>
              <a:rPr lang="es-MX" sz="2000" dirty="0">
                <a:latin typeface="Abadi Extra Light" panose="020B0204020104020204" pitchFamily="34" charset="0"/>
              </a:rPr>
              <a:t>Liga 2: </a:t>
            </a:r>
          </a:p>
          <a:p>
            <a:pPr algn="just"/>
            <a:endParaRPr lang="es-MX" sz="2000" dirty="0">
              <a:latin typeface="Abadi Extra Light" panose="020B0204020104020204" pitchFamily="34" charset="0"/>
            </a:endParaRPr>
          </a:p>
          <a:p>
            <a:pPr algn="just"/>
            <a:r>
              <a:rPr lang="es-MX" sz="2000" dirty="0">
                <a:solidFill>
                  <a:srgbClr val="0563C1"/>
                </a:solidFill>
                <a:latin typeface="Abadi Extra Light" panose="020B0204020104020204" pitchFamily="34" charset="0"/>
                <a:hlinkClick r:id="rId7">
                  <a:extLst>
                    <a:ext uri="{A12FA001-AC4F-418D-AE19-62706E023703}">
                      <ahyp:hlinkClr xmlns:ahyp="http://schemas.microsoft.com/office/drawing/2018/hyperlinkcolor" val="tx"/>
                    </a:ext>
                  </a:extLst>
                </a:hlinkClick>
              </a:rPr>
              <a:t>https://coronavirus.gob.mx/</a:t>
            </a:r>
            <a:endParaRPr lang="es-MX" sz="2000" dirty="0">
              <a:solidFill>
                <a:srgbClr val="0563C1"/>
              </a:solidFill>
              <a:latin typeface="Abadi Extra Light" panose="020B0204020104020204" pitchFamily="34" charset="0"/>
            </a:endParaRPr>
          </a:p>
          <a:p>
            <a:pPr algn="just"/>
            <a:endParaRPr lang="es-MX" sz="2000" dirty="0">
              <a:solidFill>
                <a:srgbClr val="0563C1"/>
              </a:solidFill>
              <a:latin typeface="Abadi Extra Light" panose="020B0204020104020204" pitchFamily="34" charset="0"/>
            </a:endParaRPr>
          </a:p>
          <a:p>
            <a:pPr algn="just"/>
            <a:r>
              <a:rPr lang="es-MX" sz="2000" dirty="0">
                <a:latin typeface="Abadi Extra Light" panose="020B0204020104020204" pitchFamily="34" charset="0"/>
              </a:rPr>
              <a:t>Liga 3: </a:t>
            </a:r>
          </a:p>
          <a:p>
            <a:pPr algn="just"/>
            <a:endParaRPr lang="es-MX" sz="2000" dirty="0">
              <a:solidFill>
                <a:srgbClr val="0563C1"/>
              </a:solidFill>
              <a:latin typeface="Abadi Extra Light" panose="020B0204020104020204" pitchFamily="34" charset="0"/>
            </a:endParaRPr>
          </a:p>
          <a:p>
            <a:pPr algn="just"/>
            <a:r>
              <a:rPr lang="es-MX" sz="2000" dirty="0">
                <a:latin typeface="Abadi Extra Light" panose="020B0204020104020204" pitchFamily="34" charset="0"/>
                <a:hlinkClick r:id="rId8"/>
              </a:rPr>
              <a:t>https://www.gob.mx/stps/documentos/lineamientos-tecnicos-de-seguridad-sanitaria-en-el-entorno-laboral</a:t>
            </a:r>
            <a:endParaRPr lang="es-MX" sz="2000" dirty="0">
              <a:solidFill>
                <a:srgbClr val="0563C1"/>
              </a:solidFill>
              <a:latin typeface="Abadi Extra Light" panose="020B0204020104020204" pitchFamily="34" charset="0"/>
            </a:endParaRPr>
          </a:p>
          <a:p>
            <a:pPr algn="just"/>
            <a:endParaRPr lang="es-MX" sz="2000" dirty="0">
              <a:latin typeface="Abadi Extra Light" panose="020B0204020104020204" pitchFamily="34" charset="0"/>
            </a:endParaRPr>
          </a:p>
          <a:p>
            <a:pPr algn="just"/>
            <a:endParaRPr lang="es-MX" sz="2000" dirty="0">
              <a:latin typeface="Abadi Extra Light" panose="020B0204020104020204" pitchFamily="34" charset="0"/>
            </a:endParaRPr>
          </a:p>
          <a:p>
            <a:pPr algn="just"/>
            <a:endParaRPr lang="es-ES" sz="2000" dirty="0">
              <a:latin typeface="Abadi Extra Light" panose="020B0204020104020204" pitchFamily="34" charset="0"/>
            </a:endParaRPr>
          </a:p>
          <a:p>
            <a:pPr algn="just"/>
            <a:endParaRPr lang="es-ES" sz="2000" dirty="0">
              <a:latin typeface="Abadi Extra Light" panose="020B0204020104020204" pitchFamily="34" charset="0"/>
            </a:endParaRPr>
          </a:p>
          <a:p>
            <a:pPr algn="just"/>
            <a:endParaRPr lang="es-ES" sz="2000" dirty="0">
              <a:latin typeface="Abadi Extra Light" panose="020B0204020104020204" pitchFamily="34" charset="0"/>
            </a:endParaRPr>
          </a:p>
        </p:txBody>
      </p:sp>
      <p:sp>
        <p:nvSpPr>
          <p:cNvPr id="16" name="CuadroTexto 15">
            <a:extLst>
              <a:ext uri="{FF2B5EF4-FFF2-40B4-BE49-F238E27FC236}">
                <a16:creationId xmlns:a16="http://schemas.microsoft.com/office/drawing/2014/main" id="{50B05130-095F-40D8-B1A1-790810A95E44}"/>
              </a:ext>
            </a:extLst>
          </p:cNvPr>
          <p:cNvSpPr txBox="1"/>
          <p:nvPr/>
        </p:nvSpPr>
        <p:spPr>
          <a:xfrm>
            <a:off x="2696485" y="3028199"/>
            <a:ext cx="3235412" cy="830997"/>
          </a:xfrm>
          <a:prstGeom prst="rect">
            <a:avLst/>
          </a:prstGeom>
          <a:noFill/>
        </p:spPr>
        <p:txBody>
          <a:bodyPr wrap="square" rtlCol="0">
            <a:spAutoFit/>
          </a:bodyPr>
          <a:lstStyle/>
          <a:p>
            <a:r>
              <a:rPr lang="es-ES" sz="2400" dirty="0">
                <a:latin typeface="Abadi Extra Light" panose="020B0204020104020204" pitchFamily="34" charset="0"/>
              </a:rPr>
              <a:t>2. Selección de medidas / Capacitación personal</a:t>
            </a:r>
            <a:endParaRPr lang="es-MX" sz="2400" dirty="0">
              <a:latin typeface="Abadi Extra Light" panose="020B0204020104020204" pitchFamily="34" charset="0"/>
            </a:endParaRPr>
          </a:p>
        </p:txBody>
      </p:sp>
      <p:pic>
        <p:nvPicPr>
          <p:cNvPr id="17" name="Picture 4" descr="Red Cross Emblem Clipart (con imágenes) | Clipart, Fiesta de ...">
            <a:extLst>
              <a:ext uri="{FF2B5EF4-FFF2-40B4-BE49-F238E27FC236}">
                <a16:creationId xmlns:a16="http://schemas.microsoft.com/office/drawing/2014/main" id="{C301E3D3-D0A4-4B17-A410-CCDF1CCD48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6485" y="4048128"/>
            <a:ext cx="1220513" cy="12205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Grupo SOADDI | Servicios | Capacitación – GRUPO SOADDI ...">
            <a:extLst>
              <a:ext uri="{FF2B5EF4-FFF2-40B4-BE49-F238E27FC236}">
                <a16:creationId xmlns:a16="http://schemas.microsoft.com/office/drawing/2014/main" id="{3175AB41-26B5-48C3-9AD9-F147E28964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836" y="4274863"/>
            <a:ext cx="2018390" cy="201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001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F1272-11E2-4135-9BCB-5E691CC7D3D0}"/>
              </a:ext>
            </a:extLst>
          </p:cNvPr>
          <p:cNvSpPr>
            <a:spLocks noGrp="1"/>
          </p:cNvSpPr>
          <p:nvPr>
            <p:ph type="title"/>
          </p:nvPr>
        </p:nvSpPr>
        <p:spPr>
          <a:xfrm>
            <a:off x="838200" y="365125"/>
            <a:ext cx="10515600" cy="1325563"/>
          </a:xfrm>
        </p:spPr>
        <p:txBody>
          <a:bodyPr/>
          <a:lstStyle/>
          <a:p>
            <a:endParaRPr lang="es-MX"/>
          </a:p>
        </p:txBody>
      </p:sp>
      <p:pic>
        <p:nvPicPr>
          <p:cNvPr id="5" name="Marcador de contenido 4" descr="Imagen que contiene portátil, ordenador&#10;&#10;Descripción generada automáticamente">
            <a:extLst>
              <a:ext uri="{FF2B5EF4-FFF2-40B4-BE49-F238E27FC236}">
                <a16:creationId xmlns:a16="http://schemas.microsoft.com/office/drawing/2014/main" id="{47A82D63-B13E-444E-A842-77C11D027F9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4" t="1111" b="1250"/>
          <a:stretch/>
        </p:blipFill>
        <p:spPr>
          <a:xfrm>
            <a:off x="0" y="13252"/>
            <a:ext cx="12207363" cy="6858000"/>
          </a:xfrm>
        </p:spPr>
      </p:pic>
      <p:pic>
        <p:nvPicPr>
          <p:cNvPr id="7" name="Imagen 6">
            <a:extLst>
              <a:ext uri="{FF2B5EF4-FFF2-40B4-BE49-F238E27FC236}">
                <a16:creationId xmlns:a16="http://schemas.microsoft.com/office/drawing/2014/main" id="{4981AD7E-B0FC-43DB-90BC-61A978C93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85" y="2312609"/>
            <a:ext cx="2721484" cy="1849815"/>
          </a:xfrm>
          <a:prstGeom prst="rect">
            <a:avLst/>
          </a:prstGeom>
          <a:ln>
            <a:noFill/>
          </a:ln>
          <a:effectLst>
            <a:softEdge rad="112500"/>
          </a:effectLst>
        </p:spPr>
      </p:pic>
      <p:sp>
        <p:nvSpPr>
          <p:cNvPr id="8" name="CuadroTexto 7">
            <a:extLst>
              <a:ext uri="{FF2B5EF4-FFF2-40B4-BE49-F238E27FC236}">
                <a16:creationId xmlns:a16="http://schemas.microsoft.com/office/drawing/2014/main" id="{E28A0D96-7F17-4143-89A8-554A63747A16}"/>
              </a:ext>
            </a:extLst>
          </p:cNvPr>
          <p:cNvSpPr txBox="1"/>
          <p:nvPr/>
        </p:nvSpPr>
        <p:spPr>
          <a:xfrm>
            <a:off x="4097963" y="2705725"/>
            <a:ext cx="6915705" cy="1446550"/>
          </a:xfrm>
          <a:prstGeom prst="rect">
            <a:avLst/>
          </a:prstGeom>
          <a:noFill/>
        </p:spPr>
        <p:txBody>
          <a:bodyPr wrap="square" rtlCol="0">
            <a:spAutoFit/>
          </a:bodyPr>
          <a:lstStyle/>
          <a:p>
            <a:pPr algn="ctr"/>
            <a:r>
              <a:rPr lang="es-ES" sz="4400" b="1" dirty="0">
                <a:solidFill>
                  <a:schemeClr val="bg1"/>
                </a:solidFill>
                <a:latin typeface="Abadi Extra Light" panose="020B0204020104020204" pitchFamily="34" charset="0"/>
              </a:rPr>
              <a:t>Bloque 1: </a:t>
            </a:r>
            <a:r>
              <a:rPr lang="es-ES" sz="4400" dirty="0">
                <a:solidFill>
                  <a:schemeClr val="bg1"/>
                </a:solidFill>
                <a:latin typeface="Abadi Extra Light" panose="020B0204020104020204" pitchFamily="34" charset="0"/>
              </a:rPr>
              <a:t>Fundamentos y Principios.</a:t>
            </a:r>
          </a:p>
        </p:txBody>
      </p:sp>
    </p:spTree>
    <p:extLst>
      <p:ext uri="{BB962C8B-B14F-4D97-AF65-F5344CB8AC3E}">
        <p14:creationId xmlns:p14="http://schemas.microsoft.com/office/powerpoint/2010/main" val="2824349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3" name="CuadroTexto 2">
            <a:extLst>
              <a:ext uri="{FF2B5EF4-FFF2-40B4-BE49-F238E27FC236}">
                <a16:creationId xmlns:a16="http://schemas.microsoft.com/office/drawing/2014/main" id="{DDC6DE89-C768-41BB-8EBF-699E03895428}"/>
              </a:ext>
            </a:extLst>
          </p:cNvPr>
          <p:cNvSpPr txBox="1"/>
          <p:nvPr/>
        </p:nvSpPr>
        <p:spPr>
          <a:xfrm>
            <a:off x="6459289" y="856407"/>
            <a:ext cx="5373402" cy="5769465"/>
          </a:xfrm>
          <a:prstGeom prst="rect">
            <a:avLst/>
          </a:prstGeom>
          <a:noFill/>
        </p:spPr>
        <p:txBody>
          <a:bodyPr wrap="square" rtlCol="0">
            <a:spAutoFit/>
          </a:bodyPr>
          <a:lstStyle/>
          <a:p>
            <a:endParaRPr lang="es-MX" sz="1700" dirty="0">
              <a:solidFill>
                <a:srgbClr val="595959"/>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lgn="just">
              <a:lnSpc>
                <a:spcPct val="120000"/>
              </a:lnSpc>
              <a:spcAft>
                <a:spcPts val="130"/>
              </a:spcAft>
            </a:pPr>
            <a:r>
              <a:rPr lang="es-ES" sz="1700" b="1" dirty="0">
                <a:latin typeface="Abadi Extra Light" panose="020B0204020104020204" pitchFamily="34" charset="0"/>
              </a:rPr>
              <a:t>III. Capacitación </a:t>
            </a:r>
          </a:p>
          <a:p>
            <a:pPr lvl="0" algn="just">
              <a:lnSpc>
                <a:spcPct val="120000"/>
              </a:lnSpc>
              <a:spcAft>
                <a:spcPts val="130"/>
              </a:spcAft>
            </a:pPr>
            <a:endParaRPr lang="es-ES" sz="1700" dirty="0">
              <a:latin typeface="Abadi Extra Light" panose="020B0204020104020204" pitchFamily="34" charset="0"/>
            </a:endParaRPr>
          </a:p>
          <a:p>
            <a:pPr lvl="0" algn="just">
              <a:lnSpc>
                <a:spcPct val="120000"/>
              </a:lnSpc>
              <a:spcAft>
                <a:spcPts val="130"/>
              </a:spcAft>
            </a:pPr>
            <a:r>
              <a:rPr lang="es-ES" sz="1700" dirty="0">
                <a:latin typeface="Abadi Extra Light" panose="020B0204020104020204" pitchFamily="34" charset="0"/>
              </a:rPr>
              <a:t>1. </a:t>
            </a:r>
            <a:r>
              <a:rPr lang="es-ES" sz="1700" b="1" u="sng" dirty="0">
                <a:latin typeface="Abadi Extra Light" panose="020B0204020104020204" pitchFamily="34" charset="0"/>
              </a:rPr>
              <a:t>Capacitar a las personas trabajadoras sobre medidas de protección de la salud </a:t>
            </a:r>
            <a:r>
              <a:rPr lang="es-ES" sz="1700" dirty="0">
                <a:latin typeface="Abadi Extra Light" panose="020B0204020104020204" pitchFamily="34" charset="0"/>
              </a:rPr>
              <a:t>(lavado frecuente de manos, etiqueta respiratoria, saludo a distancia y recuperación efectiva).</a:t>
            </a:r>
          </a:p>
          <a:p>
            <a:pPr lvl="0" algn="just">
              <a:lnSpc>
                <a:spcPct val="120000"/>
              </a:lnSpc>
              <a:spcAft>
                <a:spcPts val="130"/>
              </a:spcAft>
            </a:pPr>
            <a:endParaRPr lang="es-ES" sz="1700" dirty="0">
              <a:solidFill>
                <a:srgbClr val="165C7D"/>
              </a:solidFill>
              <a:latin typeface="Abadi Extra Light" panose="020B0204020104020204" pitchFamily="34" charset="0"/>
            </a:endParaRPr>
          </a:p>
          <a:p>
            <a:pPr lvl="0" algn="just">
              <a:lnSpc>
                <a:spcPct val="120000"/>
              </a:lnSpc>
              <a:spcAft>
                <a:spcPts val="130"/>
              </a:spcAft>
            </a:pPr>
            <a:r>
              <a:rPr lang="es-ES" sz="1700" dirty="0">
                <a:latin typeface="Abadi Extra Light" panose="020B0204020104020204" pitchFamily="34" charset="0"/>
              </a:rPr>
              <a:t>2. Capacitar a las personas trabajadoras </a:t>
            </a:r>
            <a:r>
              <a:rPr lang="es-ES" sz="1700" b="1" u="sng" dirty="0">
                <a:latin typeface="Abadi Extra Light" panose="020B0204020104020204" pitchFamily="34" charset="0"/>
              </a:rPr>
              <a:t>sobre las medidas que se implementarán en el centro de trabajo como parte de la estrategia de Nueva Normalidad. </a:t>
            </a:r>
          </a:p>
          <a:p>
            <a:pPr lvl="0" algn="just">
              <a:lnSpc>
                <a:spcPct val="120000"/>
              </a:lnSpc>
              <a:spcAft>
                <a:spcPts val="130"/>
              </a:spcAft>
            </a:pPr>
            <a:endParaRPr lang="es-ES" sz="1700" dirty="0">
              <a:latin typeface="Abadi Extra Light" panose="020B0204020104020204" pitchFamily="34" charset="0"/>
            </a:endParaRPr>
          </a:p>
          <a:p>
            <a:pPr lvl="0" algn="just">
              <a:lnSpc>
                <a:spcPct val="120000"/>
              </a:lnSpc>
              <a:spcAft>
                <a:spcPts val="130"/>
              </a:spcAft>
            </a:pPr>
            <a:r>
              <a:rPr lang="es-ES" sz="1700" dirty="0">
                <a:latin typeface="Abadi Extra Light" panose="020B0204020104020204" pitchFamily="34" charset="0"/>
              </a:rPr>
              <a:t>3. Establecer </a:t>
            </a:r>
            <a:r>
              <a:rPr lang="es-ES" sz="1700" b="1" u="sng" dirty="0">
                <a:latin typeface="Abadi Extra Light" panose="020B0204020104020204" pitchFamily="34" charset="0"/>
              </a:rPr>
              <a:t>un programa de capacitación para el personal directivo o gerencial </a:t>
            </a:r>
            <a:r>
              <a:rPr lang="es-ES" sz="1700" dirty="0">
                <a:latin typeface="Abadi Extra Light" panose="020B0204020104020204" pitchFamily="34" charset="0"/>
              </a:rPr>
              <a:t>sobre las acciones y medidas para prevenir y evitar cadenas de contagio por COVID-19. </a:t>
            </a:r>
          </a:p>
          <a:p>
            <a:pPr lvl="0" algn="just">
              <a:lnSpc>
                <a:spcPct val="120000"/>
              </a:lnSpc>
              <a:spcAft>
                <a:spcPts val="130"/>
              </a:spcAft>
            </a:pPr>
            <a:endParaRPr lang="es-ES" sz="1700" dirty="0">
              <a:latin typeface="Abadi Extra Light" panose="020B0204020104020204" pitchFamily="34" charset="0"/>
            </a:endParaRPr>
          </a:p>
          <a:p>
            <a:pPr lvl="0" algn="just">
              <a:lnSpc>
                <a:spcPct val="120000"/>
              </a:lnSpc>
              <a:spcAft>
                <a:spcPts val="130"/>
              </a:spcAft>
            </a:pPr>
            <a:r>
              <a:rPr lang="es-ES" sz="1700" dirty="0">
                <a:latin typeface="Abadi Extra Light" panose="020B0204020104020204" pitchFamily="34" charset="0"/>
              </a:rPr>
              <a:t>4. Preparar al personal para que pueda </a:t>
            </a:r>
            <a:r>
              <a:rPr lang="es-ES" sz="1700" b="1" u="sng" dirty="0">
                <a:latin typeface="Abadi Extra Light" panose="020B0204020104020204" pitchFamily="34" charset="0"/>
              </a:rPr>
              <a:t>asumir y realizar diferentes funciones ante posible ausentismo, incluyendo el uso de tecnologías para el teletrabajo. </a:t>
            </a:r>
            <a:endParaRPr lang="es-ES" sz="1700" b="1" u="sng" dirty="0">
              <a:solidFill>
                <a:srgbClr val="005B7D"/>
              </a:solidFill>
              <a:latin typeface="Abadi Extra Light" panose="020B0204020104020204" pitchFamily="34" charset="0"/>
            </a:endParaRPr>
          </a:p>
        </p:txBody>
      </p:sp>
      <p:pic>
        <p:nvPicPr>
          <p:cNvPr id="12" name="Picture 4" descr="Red Cross Emblem Clipart (con imágenes) | Clipart, Fiesta de ...">
            <a:extLst>
              <a:ext uri="{FF2B5EF4-FFF2-40B4-BE49-F238E27FC236}">
                <a16:creationId xmlns:a16="http://schemas.microsoft.com/office/drawing/2014/main" id="{9806743B-5436-4A8D-8AAD-369F0AEC48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6485" y="4048128"/>
            <a:ext cx="1220513" cy="12205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rupo SOADDI | Servicios | Capacitación – GRUPO SOADDI ...">
            <a:extLst>
              <a:ext uri="{FF2B5EF4-FFF2-40B4-BE49-F238E27FC236}">
                <a16:creationId xmlns:a16="http://schemas.microsoft.com/office/drawing/2014/main" id="{4E5BDAF5-A7D9-423F-B517-C0FFEBC253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36" y="4274863"/>
            <a:ext cx="2018390" cy="2018390"/>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93F08A31-C746-425B-8BD1-AECDFA78CC4F}"/>
              </a:ext>
            </a:extLst>
          </p:cNvPr>
          <p:cNvSpPr txBox="1"/>
          <p:nvPr/>
        </p:nvSpPr>
        <p:spPr>
          <a:xfrm>
            <a:off x="2696485" y="3028199"/>
            <a:ext cx="3235412" cy="830997"/>
          </a:xfrm>
          <a:prstGeom prst="rect">
            <a:avLst/>
          </a:prstGeom>
          <a:noFill/>
        </p:spPr>
        <p:txBody>
          <a:bodyPr wrap="square" rtlCol="0">
            <a:spAutoFit/>
          </a:bodyPr>
          <a:lstStyle/>
          <a:p>
            <a:r>
              <a:rPr lang="es-ES" sz="2400" dirty="0">
                <a:latin typeface="Abadi Extra Light" panose="020B0204020104020204" pitchFamily="34" charset="0"/>
              </a:rPr>
              <a:t>2. Selección de medidas / Capacitación personal</a:t>
            </a:r>
            <a:endParaRPr lang="es-MX" sz="2400" dirty="0">
              <a:latin typeface="Abadi Extra Light" panose="020B0204020104020204" pitchFamily="34" charset="0"/>
            </a:endParaRPr>
          </a:p>
        </p:txBody>
      </p:sp>
      <p:sp>
        <p:nvSpPr>
          <p:cNvPr id="15" name="CuadroTexto 14">
            <a:extLst>
              <a:ext uri="{FF2B5EF4-FFF2-40B4-BE49-F238E27FC236}">
                <a16:creationId xmlns:a16="http://schemas.microsoft.com/office/drawing/2014/main" id="{DF2FA4A3-8C21-40AB-9B37-611FF38FDDF0}"/>
              </a:ext>
            </a:extLst>
          </p:cNvPr>
          <p:cNvSpPr txBox="1"/>
          <p:nvPr/>
        </p:nvSpPr>
        <p:spPr>
          <a:xfrm>
            <a:off x="4500979" y="564747"/>
            <a:ext cx="7373084" cy="707886"/>
          </a:xfrm>
          <a:prstGeom prst="rect">
            <a:avLst/>
          </a:prstGeom>
          <a:noFill/>
        </p:spPr>
        <p:txBody>
          <a:bodyPr wrap="square" rtlCol="0">
            <a:spAutoFit/>
          </a:bodyPr>
          <a:lstStyle/>
          <a:p>
            <a:r>
              <a:rPr kumimoji="0" lang="es-ES"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rPr>
              <a:t>III. </a:t>
            </a:r>
            <a:r>
              <a:rPr lang="es-ES" sz="2000" b="1" dirty="0">
                <a:solidFill>
                  <a:srgbClr val="F2F2F2"/>
                </a:solidFill>
                <a:effectLst/>
                <a:latin typeface="Abadi Extra Light" panose="020B0204020104020204" pitchFamily="34" charset="0"/>
                <a:ea typeface="Times New Roman" panose="02020603050405020304" pitchFamily="18" charset="0"/>
                <a:cs typeface="Times New Roman" panose="02020603050405020304" pitchFamily="18" charset="0"/>
              </a:rPr>
              <a:t>Pasos para establecer el “Protocolo de Seguridad Sanitaria”</a:t>
            </a:r>
            <a:endParaRPr lang="es-MX" sz="20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Tree>
    <p:extLst>
      <p:ext uri="{BB962C8B-B14F-4D97-AF65-F5344CB8AC3E}">
        <p14:creationId xmlns:p14="http://schemas.microsoft.com/office/powerpoint/2010/main" val="508395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461665"/>
          </a:xfrm>
          <a:prstGeom prst="rect">
            <a:avLst/>
          </a:prstGeom>
          <a:noFill/>
        </p:spPr>
        <p:txBody>
          <a:bodyPr wrap="square" rtlCol="0">
            <a:spAutoFit/>
          </a:bodyPr>
          <a:lstStyle/>
          <a:p>
            <a:r>
              <a:rPr lang="es-ES" sz="2400" dirty="0">
                <a:solidFill>
                  <a:srgbClr val="4472C4">
                    <a:lumMod val="20000"/>
                    <a:lumOff val="80000"/>
                  </a:srgbClr>
                </a:solidFill>
                <a:latin typeface="Abadi Extra Light" panose="020B0204020104020204" pitchFamily="34" charset="0"/>
              </a:rPr>
              <a:t>Anexo: Ficha didáctica.</a:t>
            </a:r>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12" name="CuadroTexto 11">
            <a:extLst>
              <a:ext uri="{FF2B5EF4-FFF2-40B4-BE49-F238E27FC236}">
                <a16:creationId xmlns:a16="http://schemas.microsoft.com/office/drawing/2014/main" id="{5998DBD7-C7A1-451E-B6CC-55F20DDC960F}"/>
              </a:ext>
            </a:extLst>
          </p:cNvPr>
          <p:cNvSpPr txBox="1"/>
          <p:nvPr/>
        </p:nvSpPr>
        <p:spPr>
          <a:xfrm>
            <a:off x="6260105" y="1304819"/>
            <a:ext cx="5613958" cy="6494085"/>
          </a:xfrm>
          <a:prstGeom prst="rect">
            <a:avLst/>
          </a:prstGeom>
          <a:noFill/>
        </p:spPr>
        <p:txBody>
          <a:bodyPr wrap="square" rtlCol="0">
            <a:spAutoFit/>
          </a:bodyPr>
          <a:lstStyle/>
          <a:p>
            <a:pPr algn="just"/>
            <a:r>
              <a:rPr lang="es-ES" sz="1600" dirty="0">
                <a:latin typeface="Abadi Extra Light" panose="020B0204020104020204" pitchFamily="34" charset="0"/>
              </a:rPr>
              <a:t>Liga 1:</a:t>
            </a:r>
          </a:p>
          <a:p>
            <a:pPr algn="just"/>
            <a:endParaRPr lang="es-ES" sz="1600" dirty="0">
              <a:latin typeface="Abadi Extra Light" panose="020B0204020104020204" pitchFamily="34" charset="0"/>
            </a:endParaRPr>
          </a:p>
          <a:p>
            <a:pPr algn="just"/>
            <a:r>
              <a:rPr lang="es-MX" sz="1600" dirty="0">
                <a:latin typeface="Abadi Extra Light" panose="020B0204020104020204" pitchFamily="34" charset="0"/>
                <a:hlinkClick r:id="rId6"/>
              </a:rPr>
              <a:t>https://www.gob.mx/cms/uploads/attachment/file/541687/Jornada_Nacional_de_Sana_Distancia.pdf</a:t>
            </a:r>
            <a:endParaRPr lang="es-MX" sz="1600" dirty="0">
              <a:latin typeface="Abadi Extra Light" panose="020B0204020104020204" pitchFamily="34" charset="0"/>
            </a:endParaRPr>
          </a:p>
          <a:p>
            <a:pPr algn="just"/>
            <a:endParaRPr lang="es-MX" sz="1600" dirty="0">
              <a:latin typeface="Abadi Extra Light" panose="020B0204020104020204" pitchFamily="34" charset="0"/>
            </a:endParaRPr>
          </a:p>
          <a:p>
            <a:pPr algn="just"/>
            <a:endParaRPr lang="es-MX" sz="1600" dirty="0">
              <a:latin typeface="Abadi Extra Light" panose="020B0204020104020204" pitchFamily="34" charset="0"/>
            </a:endParaRPr>
          </a:p>
          <a:p>
            <a:pPr algn="just"/>
            <a:r>
              <a:rPr lang="es-MX" sz="1600" dirty="0">
                <a:latin typeface="Abadi Extra Light" panose="020B0204020104020204" pitchFamily="34" charset="0"/>
              </a:rPr>
              <a:t>Liga 2: </a:t>
            </a:r>
          </a:p>
          <a:p>
            <a:pPr algn="just"/>
            <a:endParaRPr lang="es-MX" sz="1600" dirty="0">
              <a:latin typeface="Abadi Extra Light" panose="020B0204020104020204" pitchFamily="34" charset="0"/>
            </a:endParaRPr>
          </a:p>
          <a:p>
            <a:pPr algn="just"/>
            <a:r>
              <a:rPr lang="es-MX" sz="1600" dirty="0">
                <a:solidFill>
                  <a:srgbClr val="0563C1"/>
                </a:solidFill>
                <a:latin typeface="Abadi Extra Light" panose="020B0204020104020204" pitchFamily="34" charset="0"/>
                <a:hlinkClick r:id="rId7">
                  <a:extLst>
                    <a:ext uri="{A12FA001-AC4F-418D-AE19-62706E023703}">
                      <ahyp:hlinkClr xmlns:ahyp="http://schemas.microsoft.com/office/drawing/2018/hyperlinkcolor" val="tx"/>
                    </a:ext>
                  </a:extLst>
                </a:hlinkClick>
              </a:rPr>
              <a:t>https://coronavirus.gob.mx/</a:t>
            </a:r>
            <a:endParaRPr lang="es-MX" sz="1600" dirty="0">
              <a:solidFill>
                <a:srgbClr val="0563C1"/>
              </a:solidFill>
              <a:latin typeface="Abadi Extra Light" panose="020B0204020104020204" pitchFamily="34" charset="0"/>
            </a:endParaRPr>
          </a:p>
          <a:p>
            <a:pPr algn="just"/>
            <a:endParaRPr lang="es-MX" sz="1600" dirty="0">
              <a:solidFill>
                <a:srgbClr val="0563C1"/>
              </a:solidFill>
              <a:latin typeface="Abadi Extra Light" panose="020B0204020104020204" pitchFamily="34" charset="0"/>
            </a:endParaRPr>
          </a:p>
          <a:p>
            <a:pPr algn="just"/>
            <a:endParaRPr lang="es-MX" sz="1600" dirty="0">
              <a:solidFill>
                <a:srgbClr val="0563C1"/>
              </a:solidFill>
              <a:latin typeface="Abadi Extra Light" panose="020B0204020104020204" pitchFamily="34" charset="0"/>
            </a:endParaRPr>
          </a:p>
          <a:p>
            <a:pPr algn="just"/>
            <a:r>
              <a:rPr lang="es-MX" sz="1600" dirty="0">
                <a:latin typeface="Abadi Extra Light" panose="020B0204020104020204" pitchFamily="34" charset="0"/>
              </a:rPr>
              <a:t>Liga 3 (CAPACITACIÓN AVALADA Y CERTIFICADA POR IMSS): </a:t>
            </a:r>
          </a:p>
          <a:p>
            <a:pPr algn="just"/>
            <a:endParaRPr lang="es-MX" sz="1600" dirty="0">
              <a:latin typeface="Abadi Extra Light" panose="020B0204020104020204" pitchFamily="34" charset="0"/>
            </a:endParaRPr>
          </a:p>
          <a:p>
            <a:pPr algn="just"/>
            <a:r>
              <a:rPr lang="es-MX" sz="1600" dirty="0">
                <a:latin typeface="Abadi Extra Light" panose="020B0204020104020204" pitchFamily="34" charset="0"/>
                <a:hlinkClick r:id="rId8"/>
              </a:rPr>
              <a:t>https://climss.imss.gob.mx/index.php</a:t>
            </a:r>
            <a:endParaRPr lang="es-MX" sz="1600" dirty="0">
              <a:latin typeface="Abadi Extra Light" panose="020B0204020104020204" pitchFamily="34" charset="0"/>
            </a:endParaRPr>
          </a:p>
          <a:p>
            <a:pPr algn="just"/>
            <a:endParaRPr lang="es-MX" sz="1600" dirty="0">
              <a:latin typeface="Abadi Extra Light" panose="020B0204020104020204" pitchFamily="34" charset="0"/>
            </a:endParaRPr>
          </a:p>
          <a:p>
            <a:pPr algn="just"/>
            <a:r>
              <a:rPr lang="es-MX" sz="1600" b="1" u="sng" dirty="0">
                <a:latin typeface="Abadi Extra Light" panose="020B0204020104020204" pitchFamily="34" charset="0"/>
              </a:rPr>
              <a:t>Cursos sugeridos: </a:t>
            </a:r>
          </a:p>
          <a:p>
            <a:pPr algn="just"/>
            <a:endParaRPr lang="es-MX" sz="1600" dirty="0">
              <a:latin typeface="Abadi Extra Light" panose="020B0204020104020204" pitchFamily="34" charset="0"/>
            </a:endParaRPr>
          </a:p>
          <a:p>
            <a:pPr marL="285750" indent="-285750" algn="just">
              <a:buFontTx/>
              <a:buChar char="-"/>
            </a:pPr>
            <a:r>
              <a:rPr lang="es-MX" sz="1600" dirty="0">
                <a:latin typeface="Abadi Extra Light" panose="020B0204020104020204" pitchFamily="34" charset="0"/>
              </a:rPr>
              <a:t>“Recomendaciones para un retorno seguro al trabajo ante COVID – 19”</a:t>
            </a:r>
          </a:p>
          <a:p>
            <a:pPr marL="285750" indent="-285750" algn="just">
              <a:buFontTx/>
              <a:buChar char="-"/>
            </a:pPr>
            <a:endParaRPr lang="es-MX" sz="1600" dirty="0">
              <a:latin typeface="Abadi Extra Light" panose="020B0204020104020204" pitchFamily="34" charset="0"/>
            </a:endParaRPr>
          </a:p>
          <a:p>
            <a:pPr marL="285750" indent="-285750" algn="just">
              <a:buFontTx/>
              <a:buChar char="-"/>
            </a:pPr>
            <a:r>
              <a:rPr lang="es-MX" sz="1600" dirty="0">
                <a:latin typeface="Abadi Extra Light" panose="020B0204020104020204" pitchFamily="34" charset="0"/>
              </a:rPr>
              <a:t>“Todo sobre la prevención del COVID – 19”</a:t>
            </a:r>
          </a:p>
          <a:p>
            <a:pPr algn="just"/>
            <a:endParaRPr lang="es-MX" sz="1600" dirty="0">
              <a:latin typeface="Abadi Extra Light" panose="020B0204020104020204" pitchFamily="34" charset="0"/>
            </a:endParaRPr>
          </a:p>
          <a:p>
            <a:pPr algn="just"/>
            <a:endParaRPr lang="es-MX" sz="1600" dirty="0">
              <a:latin typeface="Abadi Extra Light" panose="020B0204020104020204" pitchFamily="34" charset="0"/>
            </a:endParaRPr>
          </a:p>
          <a:p>
            <a:pPr algn="just"/>
            <a:endParaRPr lang="es-ES" sz="1600" dirty="0">
              <a:latin typeface="Abadi Extra Light" panose="020B0204020104020204" pitchFamily="34" charset="0"/>
            </a:endParaRPr>
          </a:p>
          <a:p>
            <a:pPr algn="just"/>
            <a:endParaRPr lang="es-ES" sz="1600" dirty="0">
              <a:latin typeface="Abadi Extra Light" panose="020B0204020104020204" pitchFamily="34" charset="0"/>
            </a:endParaRPr>
          </a:p>
          <a:p>
            <a:pPr algn="just"/>
            <a:endParaRPr lang="es-ES" sz="1600" dirty="0">
              <a:latin typeface="Abadi Extra Light" panose="020B0204020104020204" pitchFamily="34" charset="0"/>
            </a:endParaRPr>
          </a:p>
        </p:txBody>
      </p:sp>
      <p:sp>
        <p:nvSpPr>
          <p:cNvPr id="16" name="CuadroTexto 15">
            <a:extLst>
              <a:ext uri="{FF2B5EF4-FFF2-40B4-BE49-F238E27FC236}">
                <a16:creationId xmlns:a16="http://schemas.microsoft.com/office/drawing/2014/main" id="{50B05130-095F-40D8-B1A1-790810A95E44}"/>
              </a:ext>
            </a:extLst>
          </p:cNvPr>
          <p:cNvSpPr txBox="1"/>
          <p:nvPr/>
        </p:nvSpPr>
        <p:spPr>
          <a:xfrm>
            <a:off x="2696485" y="3028199"/>
            <a:ext cx="3235412" cy="830997"/>
          </a:xfrm>
          <a:prstGeom prst="rect">
            <a:avLst/>
          </a:prstGeom>
          <a:noFill/>
        </p:spPr>
        <p:txBody>
          <a:bodyPr wrap="square" rtlCol="0">
            <a:spAutoFit/>
          </a:bodyPr>
          <a:lstStyle/>
          <a:p>
            <a:r>
              <a:rPr lang="es-ES" sz="2400" dirty="0">
                <a:latin typeface="Abadi Extra Light" panose="020B0204020104020204" pitchFamily="34" charset="0"/>
              </a:rPr>
              <a:t>2. Selección de medidas / Capacitación personal</a:t>
            </a:r>
            <a:endParaRPr lang="es-MX" sz="2400" dirty="0">
              <a:latin typeface="Abadi Extra Light" panose="020B0204020104020204" pitchFamily="34" charset="0"/>
            </a:endParaRPr>
          </a:p>
        </p:txBody>
      </p:sp>
      <p:pic>
        <p:nvPicPr>
          <p:cNvPr id="17" name="Picture 4" descr="Red Cross Emblem Clipart (con imágenes) | Clipart, Fiesta de ...">
            <a:extLst>
              <a:ext uri="{FF2B5EF4-FFF2-40B4-BE49-F238E27FC236}">
                <a16:creationId xmlns:a16="http://schemas.microsoft.com/office/drawing/2014/main" id="{C301E3D3-D0A4-4B17-A410-CCDF1CCD48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6485" y="4048128"/>
            <a:ext cx="1220513" cy="12205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Grupo SOADDI | Servicios | Capacitación – GRUPO SOADDI ...">
            <a:extLst>
              <a:ext uri="{FF2B5EF4-FFF2-40B4-BE49-F238E27FC236}">
                <a16:creationId xmlns:a16="http://schemas.microsoft.com/office/drawing/2014/main" id="{3175AB41-26B5-48C3-9AD9-F147E28964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836" y="4274863"/>
            <a:ext cx="2018390" cy="201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75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3" name="CuadroTexto 2">
            <a:extLst>
              <a:ext uri="{FF2B5EF4-FFF2-40B4-BE49-F238E27FC236}">
                <a16:creationId xmlns:a16="http://schemas.microsoft.com/office/drawing/2014/main" id="{DDC6DE89-C768-41BB-8EBF-699E03895428}"/>
              </a:ext>
            </a:extLst>
          </p:cNvPr>
          <p:cNvSpPr txBox="1"/>
          <p:nvPr/>
        </p:nvSpPr>
        <p:spPr>
          <a:xfrm>
            <a:off x="6096000" y="1470555"/>
            <a:ext cx="5359877" cy="4616648"/>
          </a:xfrm>
          <a:prstGeom prst="rect">
            <a:avLst/>
          </a:prstGeom>
          <a:noFill/>
        </p:spPr>
        <p:txBody>
          <a:bodyPr wrap="square" rtlCol="0">
            <a:spAutoFit/>
          </a:bodyPr>
          <a:lstStyle/>
          <a:p>
            <a:pPr algn="just"/>
            <a:r>
              <a:rPr lang="es-ES" sz="2100" b="1" dirty="0">
                <a:latin typeface="Abadi Extra Light" panose="020B0204020104020204" pitchFamily="34" charset="0"/>
              </a:rPr>
              <a:t>I. Definición:</a:t>
            </a:r>
          </a:p>
          <a:p>
            <a:pPr algn="just"/>
            <a:endParaRPr lang="es-ES" sz="2100" dirty="0">
              <a:latin typeface="Abadi Extra Light" panose="020B0204020104020204" pitchFamily="34" charset="0"/>
            </a:endParaRPr>
          </a:p>
          <a:p>
            <a:pPr algn="just"/>
            <a:r>
              <a:rPr lang="es-ES" sz="2100" dirty="0">
                <a:latin typeface="Abadi Extra Light" panose="020B0204020104020204" pitchFamily="34" charset="0"/>
              </a:rPr>
              <a:t>Son las medidas que implementan los centros de trabajo durante la nueva normalidad, con el fin de reducir el riesgo de contagio. Estas medidas dependerán del tipo de actividad que realiza el centro de trabajo, el municipio o localidad en donde se encuentra (de conformidad con el Sistema de Alerta Sanitaria) y las áreas con las que cuente. Entre estas acciones se encuentran las medidas para distanciamiento en áreas comunes, comedores, reuniones, horarios escalonados y el equipo de protección, entre otros.</a:t>
            </a:r>
            <a:endParaRPr lang="es-ES" sz="2100" dirty="0">
              <a:solidFill>
                <a:srgbClr val="005B7D"/>
              </a:solidFill>
              <a:latin typeface="Abadi Extra Light" panose="020B0204020104020204" pitchFamily="34" charset="0"/>
            </a:endParaRPr>
          </a:p>
        </p:txBody>
      </p:sp>
      <p:sp>
        <p:nvSpPr>
          <p:cNvPr id="12" name="CuadroTexto 11">
            <a:extLst>
              <a:ext uri="{FF2B5EF4-FFF2-40B4-BE49-F238E27FC236}">
                <a16:creationId xmlns:a16="http://schemas.microsoft.com/office/drawing/2014/main" id="{AB4DDD28-7800-4565-9001-08A629CF8FAB}"/>
              </a:ext>
            </a:extLst>
          </p:cNvPr>
          <p:cNvSpPr txBox="1"/>
          <p:nvPr/>
        </p:nvSpPr>
        <p:spPr>
          <a:xfrm>
            <a:off x="4500979" y="564747"/>
            <a:ext cx="7373084" cy="707886"/>
          </a:xfrm>
          <a:prstGeom prst="rect">
            <a:avLst/>
          </a:prstGeom>
          <a:noFill/>
        </p:spPr>
        <p:txBody>
          <a:bodyPr wrap="square" rtlCol="0">
            <a:spAutoFit/>
          </a:bodyPr>
          <a:lstStyle/>
          <a:p>
            <a:r>
              <a:rPr kumimoji="0" lang="es-ES"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rPr>
              <a:t>III. </a:t>
            </a:r>
            <a:r>
              <a:rPr lang="es-ES" sz="2000" b="1" dirty="0">
                <a:solidFill>
                  <a:srgbClr val="F2F2F2"/>
                </a:solidFill>
                <a:effectLst/>
                <a:latin typeface="Abadi Extra Light" panose="020B0204020104020204" pitchFamily="34" charset="0"/>
                <a:ea typeface="Times New Roman" panose="02020603050405020304" pitchFamily="18" charset="0"/>
                <a:cs typeface="Times New Roman" panose="02020603050405020304" pitchFamily="18" charset="0"/>
              </a:rPr>
              <a:t>Pasos para establecer el “Protocolo de Seguridad Sanitaria”</a:t>
            </a:r>
            <a:endParaRPr lang="es-MX" sz="20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18" name="CuadroTexto 17">
            <a:extLst>
              <a:ext uri="{FF2B5EF4-FFF2-40B4-BE49-F238E27FC236}">
                <a16:creationId xmlns:a16="http://schemas.microsoft.com/office/drawing/2014/main" id="{E32C4773-94F3-4FD6-A913-3B1B39440177}"/>
              </a:ext>
            </a:extLst>
          </p:cNvPr>
          <p:cNvSpPr txBox="1"/>
          <p:nvPr/>
        </p:nvSpPr>
        <p:spPr>
          <a:xfrm>
            <a:off x="3608837" y="2947882"/>
            <a:ext cx="2663392" cy="830997"/>
          </a:xfrm>
          <a:prstGeom prst="rect">
            <a:avLst/>
          </a:prstGeom>
          <a:noFill/>
        </p:spPr>
        <p:txBody>
          <a:bodyPr wrap="square" rtlCol="0">
            <a:spAutoFit/>
          </a:bodyPr>
          <a:lstStyle/>
          <a:p>
            <a:r>
              <a:rPr lang="es-ES" sz="2400" dirty="0">
                <a:latin typeface="Abadi Extra Light" panose="020B0204020104020204" pitchFamily="34" charset="0"/>
              </a:rPr>
              <a:t>3. Políticas Temporales</a:t>
            </a:r>
            <a:endParaRPr lang="es-MX" sz="2400" dirty="0">
              <a:latin typeface="Abadi Extra Light" panose="020B0204020104020204" pitchFamily="34" charset="0"/>
            </a:endParaRPr>
          </a:p>
        </p:txBody>
      </p:sp>
      <p:pic>
        <p:nvPicPr>
          <p:cNvPr id="22" name="Picture 6" descr="Contract PNG Icon (34) - PNG Repo Free PNG Icons">
            <a:extLst>
              <a:ext uri="{FF2B5EF4-FFF2-40B4-BE49-F238E27FC236}">
                <a16:creationId xmlns:a16="http://schemas.microsoft.com/office/drawing/2014/main" id="{D61AD3EF-A754-45C2-A171-C5FF8C360C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449" y="3429000"/>
            <a:ext cx="1647887" cy="164788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lustración de golpe de reloj de alarma - Descargar PNG/SVG ...">
            <a:extLst>
              <a:ext uri="{FF2B5EF4-FFF2-40B4-BE49-F238E27FC236}">
                <a16:creationId xmlns:a16="http://schemas.microsoft.com/office/drawing/2014/main" id="{626DA327-2633-4F75-8993-7123D96BC4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7059" y="4476742"/>
            <a:ext cx="1250104" cy="1250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829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pic>
        <p:nvPicPr>
          <p:cNvPr id="12" name="Imagen 11">
            <a:extLst>
              <a:ext uri="{FF2B5EF4-FFF2-40B4-BE49-F238E27FC236}">
                <a16:creationId xmlns:a16="http://schemas.microsoft.com/office/drawing/2014/main" id="{2353B70E-6641-405F-819A-0A7AAD765627}"/>
              </a:ext>
            </a:extLst>
          </p:cNvPr>
          <p:cNvPicPr>
            <a:picLocks noChangeAspect="1"/>
          </p:cNvPicPr>
          <p:nvPr/>
        </p:nvPicPr>
        <p:blipFill rotWithShape="1">
          <a:blip r:embed="rId6">
            <a:extLst>
              <a:ext uri="{28A0092B-C50C-407E-A947-70E740481C1C}">
                <a14:useLocalDpi xmlns:a14="http://schemas.microsoft.com/office/drawing/2010/main" val="0"/>
              </a:ext>
            </a:extLst>
          </a:blip>
          <a:srcRect t="6476"/>
          <a:stretch/>
        </p:blipFill>
        <p:spPr>
          <a:xfrm>
            <a:off x="5199349" y="1283921"/>
            <a:ext cx="6766213" cy="5337908"/>
          </a:xfrm>
          <a:prstGeom prst="rect">
            <a:avLst/>
          </a:prstGeom>
        </p:spPr>
      </p:pic>
      <p:pic>
        <p:nvPicPr>
          <p:cNvPr id="14" name="Picture 6" descr="Contract PNG Icon (34) - PNG Repo Free PNG Icons">
            <a:extLst>
              <a:ext uri="{FF2B5EF4-FFF2-40B4-BE49-F238E27FC236}">
                <a16:creationId xmlns:a16="http://schemas.microsoft.com/office/drawing/2014/main" id="{28B08E4F-57B6-48BF-B3C8-5EB9EDDE39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449" y="3429000"/>
            <a:ext cx="1647887" cy="16478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lustración de golpe de reloj de alarma - Descargar PNG/SVG ...">
            <a:extLst>
              <a:ext uri="{FF2B5EF4-FFF2-40B4-BE49-F238E27FC236}">
                <a16:creationId xmlns:a16="http://schemas.microsoft.com/office/drawing/2014/main" id="{FC41659D-F3AC-4A01-92DF-98ED3DDA97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7059" y="4476742"/>
            <a:ext cx="1250104" cy="1250104"/>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A6DE9E21-80F3-4D19-8DB7-3332A87DA6E8}"/>
              </a:ext>
            </a:extLst>
          </p:cNvPr>
          <p:cNvSpPr txBox="1"/>
          <p:nvPr/>
        </p:nvSpPr>
        <p:spPr>
          <a:xfrm>
            <a:off x="3568089" y="2812270"/>
            <a:ext cx="2259268" cy="830997"/>
          </a:xfrm>
          <a:prstGeom prst="rect">
            <a:avLst/>
          </a:prstGeom>
          <a:noFill/>
        </p:spPr>
        <p:txBody>
          <a:bodyPr wrap="square" rtlCol="0">
            <a:spAutoFit/>
          </a:bodyPr>
          <a:lstStyle/>
          <a:p>
            <a:r>
              <a:rPr lang="es-ES" sz="2400" dirty="0">
                <a:latin typeface="Abadi Extra Light" panose="020B0204020104020204" pitchFamily="34" charset="0"/>
              </a:rPr>
              <a:t>3. Políticas Temporales</a:t>
            </a:r>
            <a:endParaRPr lang="es-MX" sz="2400" dirty="0">
              <a:latin typeface="Abadi Extra Light" panose="020B0204020104020204" pitchFamily="34" charset="0"/>
            </a:endParaRPr>
          </a:p>
        </p:txBody>
      </p:sp>
      <p:sp>
        <p:nvSpPr>
          <p:cNvPr id="18" name="CuadroTexto 17">
            <a:extLst>
              <a:ext uri="{FF2B5EF4-FFF2-40B4-BE49-F238E27FC236}">
                <a16:creationId xmlns:a16="http://schemas.microsoft.com/office/drawing/2014/main" id="{72FFC674-310C-4C29-87D5-421E88B3447B}"/>
              </a:ext>
            </a:extLst>
          </p:cNvPr>
          <p:cNvSpPr txBox="1"/>
          <p:nvPr/>
        </p:nvSpPr>
        <p:spPr>
          <a:xfrm>
            <a:off x="4500979" y="564747"/>
            <a:ext cx="7373084" cy="707886"/>
          </a:xfrm>
          <a:prstGeom prst="rect">
            <a:avLst/>
          </a:prstGeom>
          <a:noFill/>
        </p:spPr>
        <p:txBody>
          <a:bodyPr wrap="square" rtlCol="0">
            <a:spAutoFit/>
          </a:bodyPr>
          <a:lstStyle/>
          <a:p>
            <a:r>
              <a:rPr kumimoji="0" lang="es-ES"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rPr>
              <a:t>III. </a:t>
            </a:r>
            <a:r>
              <a:rPr lang="es-ES" sz="2000" b="1" dirty="0">
                <a:solidFill>
                  <a:srgbClr val="F2F2F2"/>
                </a:solidFill>
                <a:effectLst/>
                <a:latin typeface="Abadi Extra Light" panose="020B0204020104020204" pitchFamily="34" charset="0"/>
                <a:ea typeface="Times New Roman" panose="02020603050405020304" pitchFamily="18" charset="0"/>
                <a:cs typeface="Times New Roman" panose="02020603050405020304" pitchFamily="18" charset="0"/>
              </a:rPr>
              <a:t>Pasos para establecer el “Protocolo de Seguridad Sanitaria”</a:t>
            </a:r>
            <a:endParaRPr lang="es-MX" sz="20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Tree>
    <p:extLst>
      <p:ext uri="{BB962C8B-B14F-4D97-AF65-F5344CB8AC3E}">
        <p14:creationId xmlns:p14="http://schemas.microsoft.com/office/powerpoint/2010/main" val="1169385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461665"/>
          </a:xfrm>
          <a:prstGeom prst="rect">
            <a:avLst/>
          </a:prstGeom>
          <a:noFill/>
        </p:spPr>
        <p:txBody>
          <a:bodyPr wrap="square" rtlCol="0">
            <a:spAutoFit/>
          </a:bodyPr>
          <a:lstStyle/>
          <a:p>
            <a:r>
              <a:rPr lang="es-ES" sz="2400" dirty="0">
                <a:solidFill>
                  <a:srgbClr val="4472C4">
                    <a:lumMod val="20000"/>
                    <a:lumOff val="80000"/>
                  </a:srgbClr>
                </a:solidFill>
                <a:latin typeface="Abadi Extra Light" panose="020B0204020104020204" pitchFamily="34" charset="0"/>
              </a:rPr>
              <a:t>Anexo: Ficha didáctica.</a:t>
            </a:r>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12" name="CuadroTexto 11">
            <a:extLst>
              <a:ext uri="{FF2B5EF4-FFF2-40B4-BE49-F238E27FC236}">
                <a16:creationId xmlns:a16="http://schemas.microsoft.com/office/drawing/2014/main" id="{5998DBD7-C7A1-451E-B6CC-55F20DDC960F}"/>
              </a:ext>
            </a:extLst>
          </p:cNvPr>
          <p:cNvSpPr txBox="1"/>
          <p:nvPr/>
        </p:nvSpPr>
        <p:spPr>
          <a:xfrm>
            <a:off x="5936363" y="1591149"/>
            <a:ext cx="5613958" cy="7448193"/>
          </a:xfrm>
          <a:prstGeom prst="rect">
            <a:avLst/>
          </a:prstGeom>
          <a:noFill/>
        </p:spPr>
        <p:txBody>
          <a:bodyPr wrap="square" rtlCol="0">
            <a:spAutoFit/>
          </a:bodyPr>
          <a:lstStyle/>
          <a:p>
            <a:pPr algn="just"/>
            <a:r>
              <a:rPr lang="es-ES" sz="2000" dirty="0">
                <a:latin typeface="Abadi Extra Light" panose="020B0204020104020204" pitchFamily="34" charset="0"/>
              </a:rPr>
              <a:t>Liga 1:</a:t>
            </a:r>
          </a:p>
          <a:p>
            <a:pPr algn="just"/>
            <a:endParaRPr lang="es-ES" dirty="0">
              <a:latin typeface="Abadi Extra Light" panose="020B0204020104020204" pitchFamily="34" charset="0"/>
            </a:endParaRPr>
          </a:p>
          <a:p>
            <a:pPr algn="just"/>
            <a:r>
              <a:rPr lang="es-MX" sz="2000" dirty="0">
                <a:latin typeface="Abadi Extra Light" panose="020B0204020104020204" pitchFamily="34" charset="0"/>
                <a:hlinkClick r:id="rId6"/>
              </a:rPr>
              <a:t>https://www.gob.mx/stps/documentos/lineamientos-tecnicos-de-seguridad-sanitaria-en-el-entorno-laboral</a:t>
            </a:r>
            <a:endParaRPr lang="es-MX" sz="2000" dirty="0">
              <a:latin typeface="Abadi Extra Light" panose="020B0204020104020204" pitchFamily="34" charset="0"/>
            </a:endParaRPr>
          </a:p>
          <a:p>
            <a:pPr algn="just"/>
            <a:endParaRPr lang="es-MX" sz="2000" dirty="0">
              <a:latin typeface="Abadi Extra Light" panose="020B0204020104020204" pitchFamily="34" charset="0"/>
            </a:endParaRPr>
          </a:p>
          <a:p>
            <a:pPr algn="just"/>
            <a:r>
              <a:rPr lang="es-MX" sz="2000" dirty="0">
                <a:latin typeface="Abadi Extra Light" panose="020B0204020104020204" pitchFamily="34" charset="0"/>
              </a:rPr>
              <a:t>Liga 2: </a:t>
            </a:r>
          </a:p>
          <a:p>
            <a:pPr algn="just"/>
            <a:endParaRPr lang="es-MX" sz="2000" dirty="0">
              <a:latin typeface="Abadi Extra Light" panose="020B0204020104020204" pitchFamily="34" charset="0"/>
            </a:endParaRPr>
          </a:p>
          <a:p>
            <a:pPr algn="just"/>
            <a:r>
              <a:rPr lang="es-MX" sz="2000" dirty="0">
                <a:solidFill>
                  <a:srgbClr val="0563C1"/>
                </a:solidFill>
                <a:latin typeface="Abadi Extra Light" panose="020B0204020104020204" pitchFamily="34" charset="0"/>
                <a:hlinkClick r:id="rId7">
                  <a:extLst>
                    <a:ext uri="{A12FA001-AC4F-418D-AE19-62706E023703}">
                      <ahyp:hlinkClr xmlns:ahyp="http://schemas.microsoft.com/office/drawing/2018/hyperlinkcolor" val="tx"/>
                    </a:ext>
                  </a:extLst>
                </a:hlinkClick>
              </a:rPr>
              <a:t>https://coronavirus.gob.mx/</a:t>
            </a:r>
            <a:endParaRPr lang="es-MX" sz="2000" dirty="0">
              <a:solidFill>
                <a:srgbClr val="0563C1"/>
              </a:solidFill>
              <a:latin typeface="Abadi Extra Light" panose="020B0204020104020204" pitchFamily="34" charset="0"/>
            </a:endParaRPr>
          </a:p>
          <a:p>
            <a:pPr algn="just"/>
            <a:endParaRPr lang="es-MX" sz="2000" dirty="0">
              <a:latin typeface="Abadi Extra Light" panose="020B0204020104020204" pitchFamily="34" charset="0"/>
            </a:endParaRPr>
          </a:p>
          <a:p>
            <a:pPr algn="just"/>
            <a:endParaRPr lang="es-MX" sz="2000" dirty="0">
              <a:solidFill>
                <a:srgbClr val="0563C1"/>
              </a:solidFill>
              <a:latin typeface="Abadi Extra Light" panose="020B0204020104020204" pitchFamily="34" charset="0"/>
            </a:endParaRPr>
          </a:p>
          <a:p>
            <a:pPr algn="just"/>
            <a:r>
              <a:rPr lang="es-ES" sz="2000" dirty="0">
                <a:latin typeface="Abadi Extra Light" panose="020B0204020104020204" pitchFamily="34" charset="0"/>
              </a:rPr>
              <a:t>Se desconoce si existiría una fuente alternativa, se recomienda revisar constantemente la “Liga 2”, pues ahí se concentra toda la información del gobierno en torno al COVID.</a:t>
            </a:r>
            <a:endParaRPr lang="es-MX" sz="2000" dirty="0">
              <a:latin typeface="Abadi Extra Light" panose="020B0204020104020204" pitchFamily="34" charset="0"/>
            </a:endParaRPr>
          </a:p>
          <a:p>
            <a:pPr algn="just"/>
            <a:endParaRPr lang="es-MX" sz="2000" dirty="0">
              <a:solidFill>
                <a:srgbClr val="0563C1"/>
              </a:solidFill>
              <a:latin typeface="Abadi Extra Light" panose="020B0204020104020204" pitchFamily="34" charset="0"/>
            </a:endParaRPr>
          </a:p>
          <a:p>
            <a:pPr algn="just"/>
            <a:endParaRPr lang="es-ES" sz="2000" dirty="0">
              <a:latin typeface="Abadi Extra Light" panose="020B0204020104020204" pitchFamily="34" charset="0"/>
            </a:endParaRPr>
          </a:p>
          <a:p>
            <a:pPr algn="just"/>
            <a:endParaRPr lang="es-ES" sz="2000" dirty="0">
              <a:latin typeface="Abadi Extra Light" panose="020B0204020104020204" pitchFamily="34" charset="0"/>
            </a:endParaRPr>
          </a:p>
          <a:p>
            <a:pPr algn="just"/>
            <a:endParaRPr lang="es-MX" sz="2000" dirty="0">
              <a:latin typeface="Abadi Extra Light" panose="020B0204020104020204" pitchFamily="34" charset="0"/>
            </a:endParaRPr>
          </a:p>
          <a:p>
            <a:pPr algn="just"/>
            <a:endParaRPr lang="es-MX" sz="2000" dirty="0">
              <a:latin typeface="Abadi Extra Light" panose="020B0204020104020204" pitchFamily="34" charset="0"/>
            </a:endParaRPr>
          </a:p>
          <a:p>
            <a:pPr algn="just"/>
            <a:endParaRPr lang="es-MX" sz="2000" dirty="0">
              <a:latin typeface="Abadi Extra Light" panose="020B0204020104020204" pitchFamily="34" charset="0"/>
            </a:endParaRPr>
          </a:p>
          <a:p>
            <a:pPr algn="just"/>
            <a:endParaRPr lang="es-MX" sz="2000" dirty="0">
              <a:latin typeface="Abadi Extra Light" panose="020B0204020104020204" pitchFamily="34" charset="0"/>
            </a:endParaRPr>
          </a:p>
          <a:p>
            <a:pPr algn="just"/>
            <a:endParaRPr lang="es-ES" sz="2000" dirty="0">
              <a:latin typeface="Abadi Extra Light" panose="020B0204020104020204" pitchFamily="34" charset="0"/>
            </a:endParaRPr>
          </a:p>
          <a:p>
            <a:pPr algn="just"/>
            <a:endParaRPr lang="es-ES" sz="2000" dirty="0">
              <a:latin typeface="Abadi Extra Light" panose="020B0204020104020204" pitchFamily="34" charset="0"/>
            </a:endParaRPr>
          </a:p>
          <a:p>
            <a:pPr algn="just"/>
            <a:endParaRPr lang="es-ES" sz="2000" dirty="0">
              <a:latin typeface="Abadi Extra Light" panose="020B0204020104020204" pitchFamily="34" charset="0"/>
            </a:endParaRPr>
          </a:p>
        </p:txBody>
      </p:sp>
      <p:pic>
        <p:nvPicPr>
          <p:cNvPr id="13" name="Picture 6" descr="Contract PNG Icon (34) - PNG Repo Free PNG Icons">
            <a:extLst>
              <a:ext uri="{FF2B5EF4-FFF2-40B4-BE49-F238E27FC236}">
                <a16:creationId xmlns:a16="http://schemas.microsoft.com/office/drawing/2014/main" id="{947C3419-1103-4DE9-BF31-52CEFC4994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449" y="3429000"/>
            <a:ext cx="1647887" cy="16478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lustración de golpe de reloj de alarma - Descargar PNG/SVG ...">
            <a:extLst>
              <a:ext uri="{FF2B5EF4-FFF2-40B4-BE49-F238E27FC236}">
                <a16:creationId xmlns:a16="http://schemas.microsoft.com/office/drawing/2014/main" id="{F4CE4A37-FD7E-4E43-BDE2-F0572C7B58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7059" y="4476742"/>
            <a:ext cx="1250104" cy="1250104"/>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A3933225-AD05-4F92-B4D5-D0A2DFC69955}"/>
              </a:ext>
            </a:extLst>
          </p:cNvPr>
          <p:cNvSpPr txBox="1"/>
          <p:nvPr/>
        </p:nvSpPr>
        <p:spPr>
          <a:xfrm>
            <a:off x="3568089" y="2812270"/>
            <a:ext cx="2259268" cy="830997"/>
          </a:xfrm>
          <a:prstGeom prst="rect">
            <a:avLst/>
          </a:prstGeom>
          <a:noFill/>
        </p:spPr>
        <p:txBody>
          <a:bodyPr wrap="square" rtlCol="0">
            <a:spAutoFit/>
          </a:bodyPr>
          <a:lstStyle/>
          <a:p>
            <a:r>
              <a:rPr lang="es-ES" sz="2400" dirty="0">
                <a:latin typeface="Abadi Extra Light" panose="020B0204020104020204" pitchFamily="34" charset="0"/>
              </a:rPr>
              <a:t>3. Políticas Temporales</a:t>
            </a:r>
            <a:endParaRPr lang="es-MX" sz="2400" dirty="0">
              <a:latin typeface="Abadi Extra Light" panose="020B0204020104020204" pitchFamily="34" charset="0"/>
            </a:endParaRPr>
          </a:p>
        </p:txBody>
      </p:sp>
    </p:spTree>
    <p:extLst>
      <p:ext uri="{BB962C8B-B14F-4D97-AF65-F5344CB8AC3E}">
        <p14:creationId xmlns:p14="http://schemas.microsoft.com/office/powerpoint/2010/main" val="613931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3" name="CuadroTexto 2">
            <a:extLst>
              <a:ext uri="{FF2B5EF4-FFF2-40B4-BE49-F238E27FC236}">
                <a16:creationId xmlns:a16="http://schemas.microsoft.com/office/drawing/2014/main" id="{DDC6DE89-C768-41BB-8EBF-699E03895428}"/>
              </a:ext>
            </a:extLst>
          </p:cNvPr>
          <p:cNvSpPr txBox="1"/>
          <p:nvPr/>
        </p:nvSpPr>
        <p:spPr>
          <a:xfrm>
            <a:off x="5581844" y="1124306"/>
            <a:ext cx="5988527" cy="5432256"/>
          </a:xfrm>
          <a:prstGeom prst="rect">
            <a:avLst/>
          </a:prstGeom>
          <a:noFill/>
        </p:spPr>
        <p:txBody>
          <a:bodyPr wrap="square" rtlCol="0">
            <a:spAutoFit/>
          </a:bodyPr>
          <a:lstStyle/>
          <a:p>
            <a:pPr algn="just"/>
            <a:endParaRPr lang="es-ES" sz="700" dirty="0">
              <a:latin typeface="Abadi Extra Light" panose="020B0204020104020204" pitchFamily="34" charset="0"/>
            </a:endParaRPr>
          </a:p>
          <a:p>
            <a:pPr algn="just"/>
            <a:r>
              <a:rPr lang="es-ES" sz="1700" dirty="0">
                <a:latin typeface="Abadi Extra Light" panose="020B0204020104020204" pitchFamily="34" charset="0"/>
              </a:rPr>
              <a:t>Son las acciones para constatar la correcta implementación de todas las medidas en las empresas o el centro de trabajo, las cuales serán responsabilidad del comité o persona designada para estas tareas (ver sección Planeación). </a:t>
            </a:r>
          </a:p>
          <a:p>
            <a:pPr algn="just"/>
            <a:endParaRPr lang="es-ES" sz="1700" dirty="0">
              <a:latin typeface="Abadi Extra Light" panose="020B0204020104020204" pitchFamily="34" charset="0"/>
            </a:endParaRPr>
          </a:p>
          <a:p>
            <a:pPr marL="342900" indent="-342900" algn="just">
              <a:buAutoNum type="arabicPeriod"/>
            </a:pPr>
            <a:r>
              <a:rPr lang="es-ES" sz="1700" dirty="0">
                <a:latin typeface="Abadi Extra Light" panose="020B0204020104020204" pitchFamily="34" charset="0"/>
              </a:rPr>
              <a:t>Verificar el establecimiento de las medidas de prevención y protección en el centro de trabajo. </a:t>
            </a:r>
          </a:p>
          <a:p>
            <a:pPr marL="342900" indent="-342900" algn="just">
              <a:buAutoNum type="arabicPeriod"/>
            </a:pPr>
            <a:endParaRPr lang="es-ES" sz="1700" dirty="0">
              <a:latin typeface="Abadi Extra Light" panose="020B0204020104020204" pitchFamily="34" charset="0"/>
            </a:endParaRPr>
          </a:p>
          <a:p>
            <a:pPr marL="342900" indent="-342900" algn="just">
              <a:buAutoNum type="arabicPeriod"/>
            </a:pPr>
            <a:r>
              <a:rPr lang="es-ES" sz="1700" dirty="0">
                <a:latin typeface="Abadi Extra Light" panose="020B0204020104020204" pitchFamily="34" charset="0"/>
              </a:rPr>
              <a:t>Verificar la provisión constante de agua, jabón y toallas desechables, y de soluciones a base de alcohol gel al 70% en todas las áreas de las empresas y centros de trabajo. </a:t>
            </a:r>
          </a:p>
          <a:p>
            <a:pPr marL="342900" indent="-342900" algn="just">
              <a:buAutoNum type="arabicPeriod"/>
            </a:pPr>
            <a:endParaRPr lang="es-ES" sz="1700" dirty="0">
              <a:latin typeface="Abadi Extra Light" panose="020B0204020104020204" pitchFamily="34" charset="0"/>
            </a:endParaRPr>
          </a:p>
          <a:p>
            <a:pPr marL="342900" indent="-342900" algn="just">
              <a:buAutoNum type="arabicPeriod"/>
            </a:pPr>
            <a:r>
              <a:rPr lang="es-ES" sz="1700" dirty="0">
                <a:latin typeface="Abadi Extra Light" panose="020B0204020104020204" pitchFamily="34" charset="0"/>
              </a:rPr>
              <a:t>Monitorear las disposiciones que establezcan las autoridades competentes para las posibles modificaciones de las acciones a seguir en el centro de trabajo. </a:t>
            </a:r>
          </a:p>
          <a:p>
            <a:pPr marL="342900" indent="-342900" algn="just">
              <a:buAutoNum type="arabicPeriod"/>
            </a:pPr>
            <a:endParaRPr lang="es-ES" sz="1700" dirty="0">
              <a:latin typeface="Abadi Extra Light" panose="020B0204020104020204" pitchFamily="34" charset="0"/>
            </a:endParaRPr>
          </a:p>
          <a:p>
            <a:pPr marL="342900" indent="-342900" algn="just">
              <a:buAutoNum type="arabicPeriod"/>
            </a:pPr>
            <a:r>
              <a:rPr lang="es-ES" sz="1700" dirty="0">
                <a:latin typeface="Abadi Extra Light" panose="020B0204020104020204" pitchFamily="34" charset="0"/>
              </a:rPr>
              <a:t>Establecer un mecanismo de seguimiento de personas trabajadoras en aislamiento y en caso de ser necesario contactar a la autoridad sanitaria estatal a los números disponibles en https://coronavirus.gob.mx/contacto/.</a:t>
            </a:r>
            <a:endParaRPr lang="es-ES" sz="1700" dirty="0">
              <a:solidFill>
                <a:srgbClr val="005B7D"/>
              </a:solidFill>
              <a:latin typeface="Abadi Extra Light" panose="020B0204020104020204" pitchFamily="34" charset="0"/>
            </a:endParaRPr>
          </a:p>
        </p:txBody>
      </p:sp>
      <p:sp>
        <p:nvSpPr>
          <p:cNvPr id="12" name="CuadroTexto 11">
            <a:extLst>
              <a:ext uri="{FF2B5EF4-FFF2-40B4-BE49-F238E27FC236}">
                <a16:creationId xmlns:a16="http://schemas.microsoft.com/office/drawing/2014/main" id="{D5A18706-E492-4175-B745-A22DD4E43DC4}"/>
              </a:ext>
            </a:extLst>
          </p:cNvPr>
          <p:cNvSpPr txBox="1"/>
          <p:nvPr/>
        </p:nvSpPr>
        <p:spPr>
          <a:xfrm>
            <a:off x="2713034" y="2859451"/>
            <a:ext cx="3063490" cy="830997"/>
          </a:xfrm>
          <a:prstGeom prst="rect">
            <a:avLst/>
          </a:prstGeom>
          <a:noFill/>
        </p:spPr>
        <p:txBody>
          <a:bodyPr wrap="square" rtlCol="0">
            <a:spAutoFit/>
          </a:bodyPr>
          <a:lstStyle/>
          <a:p>
            <a:r>
              <a:rPr lang="es-ES" sz="2400" dirty="0">
                <a:latin typeface="Abadi Extra Light" panose="020B0204020104020204" pitchFamily="34" charset="0"/>
              </a:rPr>
              <a:t>4. Asesoría / Mantenimiento</a:t>
            </a:r>
            <a:endParaRPr lang="es-MX" sz="2400" dirty="0">
              <a:latin typeface="Abadi Extra Light" panose="020B0204020104020204" pitchFamily="34" charset="0"/>
            </a:endParaRPr>
          </a:p>
        </p:txBody>
      </p:sp>
      <p:sp>
        <p:nvSpPr>
          <p:cNvPr id="13" name="CuadroTexto 12">
            <a:extLst>
              <a:ext uri="{FF2B5EF4-FFF2-40B4-BE49-F238E27FC236}">
                <a16:creationId xmlns:a16="http://schemas.microsoft.com/office/drawing/2014/main" id="{4529BB77-4388-41D4-9A80-61C287E78CA8}"/>
              </a:ext>
            </a:extLst>
          </p:cNvPr>
          <p:cNvSpPr txBox="1"/>
          <p:nvPr/>
        </p:nvSpPr>
        <p:spPr>
          <a:xfrm>
            <a:off x="4500979" y="564747"/>
            <a:ext cx="7373084" cy="707886"/>
          </a:xfrm>
          <a:prstGeom prst="rect">
            <a:avLst/>
          </a:prstGeom>
          <a:noFill/>
        </p:spPr>
        <p:txBody>
          <a:bodyPr wrap="square" rtlCol="0">
            <a:spAutoFit/>
          </a:bodyPr>
          <a:lstStyle/>
          <a:p>
            <a:r>
              <a:rPr kumimoji="0" lang="es-ES"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rPr>
              <a:t>III. </a:t>
            </a:r>
            <a:r>
              <a:rPr lang="es-ES" sz="2000" b="1" dirty="0">
                <a:solidFill>
                  <a:srgbClr val="F2F2F2"/>
                </a:solidFill>
                <a:effectLst/>
                <a:latin typeface="Abadi Extra Light" panose="020B0204020104020204" pitchFamily="34" charset="0"/>
                <a:ea typeface="Times New Roman" panose="02020603050405020304" pitchFamily="18" charset="0"/>
                <a:cs typeface="Times New Roman" panose="02020603050405020304" pitchFamily="18" charset="0"/>
              </a:rPr>
              <a:t>Pasos para establecer el “Protocolo de Seguridad Sanitaria”</a:t>
            </a:r>
            <a:endParaRPr lang="es-MX" sz="20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0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pic>
        <p:nvPicPr>
          <p:cNvPr id="20484" name="Picture 4" descr="Icono de lupa para acampar - Descargar PNG/SVG transparente">
            <a:extLst>
              <a:ext uri="{FF2B5EF4-FFF2-40B4-BE49-F238E27FC236}">
                <a16:creationId xmlns:a16="http://schemas.microsoft.com/office/drawing/2014/main" id="{B8BFB271-212C-4573-A0C7-8B7F410CC0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65983">
            <a:off x="2913172" y="4148609"/>
            <a:ext cx="1591982" cy="1591982"/>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Medic Svg Png Icon Free Download (#506772) - OnlineWebFonts.COM">
            <a:extLst>
              <a:ext uri="{FF2B5EF4-FFF2-40B4-BE49-F238E27FC236}">
                <a16:creationId xmlns:a16="http://schemas.microsoft.com/office/drawing/2014/main" id="{BCBC9323-6551-4BF5-BBAA-EE12602948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5056" y="3779087"/>
            <a:ext cx="1223054" cy="122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78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461665"/>
          </a:xfrm>
          <a:prstGeom prst="rect">
            <a:avLst/>
          </a:prstGeom>
          <a:noFill/>
        </p:spPr>
        <p:txBody>
          <a:bodyPr wrap="square" rtlCol="0">
            <a:spAutoFit/>
          </a:bodyPr>
          <a:lstStyle/>
          <a:p>
            <a:r>
              <a:rPr lang="es-ES" sz="2400" dirty="0">
                <a:solidFill>
                  <a:srgbClr val="4472C4">
                    <a:lumMod val="20000"/>
                    <a:lumOff val="80000"/>
                  </a:srgbClr>
                </a:solidFill>
                <a:latin typeface="Abadi Extra Light" panose="020B0204020104020204" pitchFamily="34" charset="0"/>
              </a:rPr>
              <a:t>Anexo: Ficha didáctica.</a:t>
            </a:r>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12" name="CuadroTexto 11">
            <a:extLst>
              <a:ext uri="{FF2B5EF4-FFF2-40B4-BE49-F238E27FC236}">
                <a16:creationId xmlns:a16="http://schemas.microsoft.com/office/drawing/2014/main" id="{5998DBD7-C7A1-451E-B6CC-55F20DDC960F}"/>
              </a:ext>
            </a:extLst>
          </p:cNvPr>
          <p:cNvSpPr txBox="1"/>
          <p:nvPr/>
        </p:nvSpPr>
        <p:spPr>
          <a:xfrm>
            <a:off x="6096000" y="1591149"/>
            <a:ext cx="5613958" cy="7140416"/>
          </a:xfrm>
          <a:prstGeom prst="rect">
            <a:avLst/>
          </a:prstGeom>
          <a:noFill/>
        </p:spPr>
        <p:txBody>
          <a:bodyPr wrap="square" rtlCol="0">
            <a:spAutoFit/>
          </a:bodyPr>
          <a:lstStyle/>
          <a:p>
            <a:pPr algn="just"/>
            <a:r>
              <a:rPr lang="es-ES" sz="2000" dirty="0">
                <a:latin typeface="Abadi Extra Light" panose="020B0204020104020204" pitchFamily="34" charset="0"/>
              </a:rPr>
              <a:t>Liga 1:</a:t>
            </a:r>
          </a:p>
          <a:p>
            <a:pPr algn="just"/>
            <a:endParaRPr lang="es-ES" dirty="0">
              <a:latin typeface="Abadi Extra Light" panose="020B0204020104020204" pitchFamily="34" charset="0"/>
            </a:endParaRPr>
          </a:p>
          <a:p>
            <a:pPr algn="just"/>
            <a:r>
              <a:rPr lang="es-ES" sz="2000" dirty="0">
                <a:latin typeface="Abadi Extra Light" panose="020B0204020104020204" pitchFamily="34" charset="0"/>
                <a:hlinkClick r:id="rId6"/>
              </a:rPr>
              <a:t>https://coronavirus.gob.mx/contacto/</a:t>
            </a:r>
            <a:endParaRPr lang="es-ES" sz="2000" dirty="0">
              <a:latin typeface="Abadi Extra Light" panose="020B0204020104020204" pitchFamily="34" charset="0"/>
            </a:endParaRPr>
          </a:p>
          <a:p>
            <a:pPr algn="just"/>
            <a:endParaRPr lang="es-ES" sz="2000" dirty="0">
              <a:latin typeface="Abadi Extra Light" panose="020B0204020104020204" pitchFamily="34" charset="0"/>
            </a:endParaRPr>
          </a:p>
          <a:p>
            <a:pPr algn="just"/>
            <a:r>
              <a:rPr lang="es-MX" sz="2000" dirty="0">
                <a:latin typeface="Abadi Extra Light" panose="020B0204020104020204" pitchFamily="34" charset="0"/>
              </a:rPr>
              <a:t>Liga 2: </a:t>
            </a:r>
          </a:p>
          <a:p>
            <a:pPr algn="just"/>
            <a:endParaRPr lang="es-MX" sz="2000" dirty="0">
              <a:latin typeface="Abadi Extra Light" panose="020B0204020104020204" pitchFamily="34" charset="0"/>
            </a:endParaRPr>
          </a:p>
          <a:p>
            <a:pPr algn="just"/>
            <a:r>
              <a:rPr lang="es-MX" sz="2000" dirty="0">
                <a:solidFill>
                  <a:srgbClr val="0563C1"/>
                </a:solidFill>
                <a:latin typeface="Abadi Extra Light" panose="020B0204020104020204" pitchFamily="34" charset="0"/>
                <a:hlinkClick r:id="rId7">
                  <a:extLst>
                    <a:ext uri="{A12FA001-AC4F-418D-AE19-62706E023703}">
                      <ahyp:hlinkClr xmlns:ahyp="http://schemas.microsoft.com/office/drawing/2018/hyperlinkcolor" val="tx"/>
                    </a:ext>
                  </a:extLst>
                </a:hlinkClick>
              </a:rPr>
              <a:t>https://coronavirus.gob.mx/</a:t>
            </a:r>
            <a:endParaRPr lang="es-MX" sz="2000" dirty="0">
              <a:solidFill>
                <a:srgbClr val="0563C1"/>
              </a:solidFill>
              <a:latin typeface="Abadi Extra Light" panose="020B0204020104020204" pitchFamily="34" charset="0"/>
            </a:endParaRPr>
          </a:p>
          <a:p>
            <a:pPr algn="just"/>
            <a:endParaRPr lang="es-ES" sz="2000" dirty="0">
              <a:latin typeface="Abadi Extra Light" panose="020B0204020104020204" pitchFamily="34" charset="0"/>
            </a:endParaRPr>
          </a:p>
          <a:p>
            <a:pPr algn="just"/>
            <a:endParaRPr lang="es-MX" sz="2000" dirty="0">
              <a:solidFill>
                <a:srgbClr val="0563C1"/>
              </a:solidFill>
              <a:latin typeface="Abadi Extra Light" panose="020B0204020104020204" pitchFamily="34" charset="0"/>
            </a:endParaRPr>
          </a:p>
          <a:p>
            <a:pPr algn="just"/>
            <a:r>
              <a:rPr lang="es-ES" sz="2000" dirty="0">
                <a:latin typeface="Abadi Extra Light" panose="020B0204020104020204" pitchFamily="34" charset="0"/>
              </a:rPr>
              <a:t>Se desconoce si existiría una fuente alternativa, se recomienda revisar constantemente la “Liga 2”, pues ahí se concentra toda la información del gobierno en torno al COVID.</a:t>
            </a:r>
            <a:endParaRPr lang="es-MX" sz="2000" dirty="0">
              <a:latin typeface="Abadi Extra Light" panose="020B0204020104020204" pitchFamily="34" charset="0"/>
            </a:endParaRPr>
          </a:p>
          <a:p>
            <a:pPr algn="just"/>
            <a:endParaRPr lang="es-MX" sz="2000" dirty="0">
              <a:solidFill>
                <a:srgbClr val="0563C1"/>
              </a:solidFill>
              <a:latin typeface="Abadi Extra Light" panose="020B0204020104020204" pitchFamily="34" charset="0"/>
            </a:endParaRPr>
          </a:p>
          <a:p>
            <a:pPr algn="just"/>
            <a:endParaRPr lang="es-ES" sz="2000" dirty="0">
              <a:latin typeface="Abadi Extra Light" panose="020B0204020104020204" pitchFamily="34" charset="0"/>
            </a:endParaRPr>
          </a:p>
          <a:p>
            <a:pPr algn="just"/>
            <a:endParaRPr lang="es-ES" sz="2000" dirty="0">
              <a:latin typeface="Abadi Extra Light" panose="020B0204020104020204" pitchFamily="34" charset="0"/>
            </a:endParaRPr>
          </a:p>
          <a:p>
            <a:pPr algn="just"/>
            <a:endParaRPr lang="es-MX" sz="2000" dirty="0">
              <a:latin typeface="Abadi Extra Light" panose="020B0204020104020204" pitchFamily="34" charset="0"/>
            </a:endParaRPr>
          </a:p>
          <a:p>
            <a:pPr algn="just"/>
            <a:endParaRPr lang="es-MX" sz="2000" dirty="0">
              <a:latin typeface="Abadi Extra Light" panose="020B0204020104020204" pitchFamily="34" charset="0"/>
            </a:endParaRPr>
          </a:p>
          <a:p>
            <a:pPr algn="just"/>
            <a:endParaRPr lang="es-MX" sz="2000" dirty="0">
              <a:latin typeface="Abadi Extra Light" panose="020B0204020104020204" pitchFamily="34" charset="0"/>
            </a:endParaRPr>
          </a:p>
          <a:p>
            <a:pPr algn="just"/>
            <a:endParaRPr lang="es-MX" sz="2000" dirty="0">
              <a:latin typeface="Abadi Extra Light" panose="020B0204020104020204" pitchFamily="34" charset="0"/>
            </a:endParaRPr>
          </a:p>
          <a:p>
            <a:pPr algn="just"/>
            <a:endParaRPr lang="es-ES" sz="2000" dirty="0">
              <a:latin typeface="Abadi Extra Light" panose="020B0204020104020204" pitchFamily="34" charset="0"/>
            </a:endParaRPr>
          </a:p>
          <a:p>
            <a:pPr algn="just"/>
            <a:endParaRPr lang="es-ES" sz="2000" dirty="0">
              <a:latin typeface="Abadi Extra Light" panose="020B0204020104020204" pitchFamily="34" charset="0"/>
            </a:endParaRPr>
          </a:p>
          <a:p>
            <a:pPr algn="just"/>
            <a:endParaRPr lang="es-ES" sz="2000" dirty="0">
              <a:latin typeface="Abadi Extra Light" panose="020B0204020104020204" pitchFamily="34" charset="0"/>
            </a:endParaRPr>
          </a:p>
        </p:txBody>
      </p:sp>
      <p:pic>
        <p:nvPicPr>
          <p:cNvPr id="16" name="Picture 6" descr="Medic Svg Png Icon Free Download (#506772) - OnlineWebFonts.COM">
            <a:extLst>
              <a:ext uri="{FF2B5EF4-FFF2-40B4-BE49-F238E27FC236}">
                <a16:creationId xmlns:a16="http://schemas.microsoft.com/office/drawing/2014/main" id="{2BC0DB8A-91DD-441D-A95E-3758DDFA7F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5056" y="3779087"/>
            <a:ext cx="1223054" cy="12230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cono de lupa para acampar - Descargar PNG/SVG transparente">
            <a:extLst>
              <a:ext uri="{FF2B5EF4-FFF2-40B4-BE49-F238E27FC236}">
                <a16:creationId xmlns:a16="http://schemas.microsoft.com/office/drawing/2014/main" id="{0BB053A4-AC90-4E05-80B3-3FE5279262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065983">
            <a:off x="2913172" y="4148609"/>
            <a:ext cx="1591982" cy="1591982"/>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523530B0-1955-4CBA-B139-69B8CBB1009E}"/>
              </a:ext>
            </a:extLst>
          </p:cNvPr>
          <p:cNvSpPr txBox="1"/>
          <p:nvPr/>
        </p:nvSpPr>
        <p:spPr>
          <a:xfrm>
            <a:off x="2713034" y="2859451"/>
            <a:ext cx="3063490" cy="830997"/>
          </a:xfrm>
          <a:prstGeom prst="rect">
            <a:avLst/>
          </a:prstGeom>
          <a:noFill/>
        </p:spPr>
        <p:txBody>
          <a:bodyPr wrap="square" rtlCol="0">
            <a:spAutoFit/>
          </a:bodyPr>
          <a:lstStyle/>
          <a:p>
            <a:r>
              <a:rPr lang="es-ES" sz="2400" dirty="0">
                <a:latin typeface="Abadi Extra Light" panose="020B0204020104020204" pitchFamily="34" charset="0"/>
              </a:rPr>
              <a:t>4. Asesoría / Mantenimiento</a:t>
            </a:r>
            <a:endParaRPr lang="es-MX" sz="2400" dirty="0">
              <a:latin typeface="Abadi Extra Light" panose="020B0204020104020204" pitchFamily="34" charset="0"/>
            </a:endParaRPr>
          </a:p>
        </p:txBody>
      </p:sp>
    </p:spTree>
    <p:extLst>
      <p:ext uri="{BB962C8B-B14F-4D97-AF65-F5344CB8AC3E}">
        <p14:creationId xmlns:p14="http://schemas.microsoft.com/office/powerpoint/2010/main" val="1540680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1" y="12"/>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4"/>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830997"/>
          </a:xfrm>
          <a:prstGeom prst="rect">
            <a:avLst/>
          </a:prstGeom>
          <a:noFill/>
        </p:spPr>
        <p:txBody>
          <a:bodyPr wrap="square" rtlCol="0">
            <a:spAutoFit/>
          </a:bodyPr>
          <a:lstStyle/>
          <a:p>
            <a:r>
              <a:rPr lang="es-ES" sz="2400" dirty="0">
                <a:solidFill>
                  <a:srgbClr val="F2F2F2"/>
                </a:solidFill>
                <a:latin typeface="Abadi Extra Light" panose="020B0204020104020204" pitchFamily="34" charset="0"/>
              </a:rPr>
              <a:t>	V</a:t>
            </a:r>
            <a:r>
              <a:rPr kumimoji="0" lang="es-ES" sz="2400" b="0" i="0" strike="noStrike" kern="1200" cap="none" spc="0" normalizeH="0" baseline="0" noProof="0" dirty="0">
                <a:ln>
                  <a:noFill/>
                </a:ln>
                <a:solidFill>
                  <a:srgbClr val="F2F2F2"/>
                </a:solidFill>
                <a:effectLst/>
                <a:uLnTx/>
                <a:uFillTx/>
                <a:latin typeface="Abadi Extra Light" panose="020B0204020104020204" pitchFamily="34" charset="0"/>
              </a:rPr>
              <a:t>. </a:t>
            </a:r>
            <a:r>
              <a:rPr lang="es-ES" sz="2400" b="1" dirty="0">
                <a:solidFill>
                  <a:srgbClr val="F2F2F2"/>
                </a:solidFill>
                <a:effectLst/>
                <a:latin typeface="Abadi Extra Light" panose="020B0204020104020204" pitchFamily="34" charset="0"/>
                <a:ea typeface="Times New Roman" panose="02020603050405020304" pitchFamily="18" charset="0"/>
                <a:cs typeface="Times New Roman" panose="02020603050405020304" pitchFamily="18" charset="0"/>
              </a:rPr>
              <a:t>Registro del protocolo.</a:t>
            </a:r>
            <a:endParaRPr lang="es-MX" sz="24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pic>
        <p:nvPicPr>
          <p:cNvPr id="11" name="Imagen 10" descr="Captura de pantalla de un celular&#10;&#10;Descripción generada automáticamente">
            <a:extLst>
              <a:ext uri="{FF2B5EF4-FFF2-40B4-BE49-F238E27FC236}">
                <a16:creationId xmlns:a16="http://schemas.microsoft.com/office/drawing/2014/main" id="{7867DEB3-46FE-4AD0-9099-3075A04FCC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2166" y="1734943"/>
            <a:ext cx="8174896" cy="4828032"/>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6"/>
          <a:stretch>
            <a:fillRect/>
          </a:stretch>
        </p:blipFill>
        <p:spPr>
          <a:xfrm>
            <a:off x="393428" y="2593047"/>
            <a:ext cx="2275896" cy="1455081"/>
          </a:xfrm>
          <a:prstGeom prst="rect">
            <a:avLst/>
          </a:prstGeom>
        </p:spPr>
      </p:pic>
      <p:sp>
        <p:nvSpPr>
          <p:cNvPr id="10" name="CuadroTexto 9">
            <a:extLst>
              <a:ext uri="{FF2B5EF4-FFF2-40B4-BE49-F238E27FC236}">
                <a16:creationId xmlns:a16="http://schemas.microsoft.com/office/drawing/2014/main" id="{9D4D5340-8982-415C-B7E4-B890823BB6A4}"/>
              </a:ext>
            </a:extLst>
          </p:cNvPr>
          <p:cNvSpPr txBox="1"/>
          <p:nvPr/>
        </p:nvSpPr>
        <p:spPr>
          <a:xfrm>
            <a:off x="1356860" y="3961302"/>
            <a:ext cx="3063490" cy="461665"/>
          </a:xfrm>
          <a:prstGeom prst="rect">
            <a:avLst/>
          </a:prstGeom>
          <a:noFill/>
        </p:spPr>
        <p:txBody>
          <a:bodyPr wrap="square" rtlCol="0">
            <a:spAutoFit/>
          </a:bodyPr>
          <a:lstStyle/>
          <a:p>
            <a:r>
              <a:rPr lang="es-ES" sz="2400" dirty="0">
                <a:latin typeface="Abadi Extra Light" panose="020B0204020104020204" pitchFamily="34" charset="0"/>
              </a:rPr>
              <a:t>5. Registro del Plan</a:t>
            </a:r>
            <a:endParaRPr lang="es-MX" sz="2400" dirty="0">
              <a:latin typeface="Abadi Extra Light" panose="020B0204020104020204" pitchFamily="34" charset="0"/>
            </a:endParaRPr>
          </a:p>
        </p:txBody>
      </p:sp>
      <p:pic>
        <p:nvPicPr>
          <p:cNvPr id="22530" name="Picture 2" descr="Clipboard Checklist Check List - Free vector graphic on Pixabay">
            <a:extLst>
              <a:ext uri="{FF2B5EF4-FFF2-40B4-BE49-F238E27FC236}">
                <a16:creationId xmlns:a16="http://schemas.microsoft.com/office/drawing/2014/main" id="{AA8211A2-31E6-4606-9DAD-945641B7A5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6540" y="4422967"/>
            <a:ext cx="1025946" cy="142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721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F1272-11E2-4135-9BCB-5E691CC7D3D0}"/>
              </a:ext>
            </a:extLst>
          </p:cNvPr>
          <p:cNvSpPr>
            <a:spLocks noGrp="1"/>
          </p:cNvSpPr>
          <p:nvPr>
            <p:ph type="title"/>
          </p:nvPr>
        </p:nvSpPr>
        <p:spPr>
          <a:xfrm>
            <a:off x="838200" y="365125"/>
            <a:ext cx="10515600" cy="1325563"/>
          </a:xfrm>
        </p:spPr>
        <p:txBody>
          <a:bodyPr/>
          <a:lstStyle/>
          <a:p>
            <a:endParaRPr lang="es-MX"/>
          </a:p>
        </p:txBody>
      </p:sp>
      <p:pic>
        <p:nvPicPr>
          <p:cNvPr id="5" name="Marcador de contenido 4" descr="Imagen que contiene portátil, ordenador&#10;&#10;Descripción generada automáticamente">
            <a:extLst>
              <a:ext uri="{FF2B5EF4-FFF2-40B4-BE49-F238E27FC236}">
                <a16:creationId xmlns:a16="http://schemas.microsoft.com/office/drawing/2014/main" id="{47A82D63-B13E-444E-A842-77C11D027F9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4" t="1111" b="1250"/>
          <a:stretch/>
        </p:blipFill>
        <p:spPr>
          <a:xfrm>
            <a:off x="0" y="13252"/>
            <a:ext cx="12207363" cy="6858000"/>
          </a:xfrm>
        </p:spPr>
      </p:pic>
      <p:pic>
        <p:nvPicPr>
          <p:cNvPr id="7" name="Imagen 6">
            <a:extLst>
              <a:ext uri="{FF2B5EF4-FFF2-40B4-BE49-F238E27FC236}">
                <a16:creationId xmlns:a16="http://schemas.microsoft.com/office/drawing/2014/main" id="{4981AD7E-B0FC-43DB-90BC-61A978C93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85" y="2312609"/>
            <a:ext cx="2721484" cy="1849815"/>
          </a:xfrm>
          <a:prstGeom prst="rect">
            <a:avLst/>
          </a:prstGeom>
          <a:ln>
            <a:noFill/>
          </a:ln>
          <a:effectLst>
            <a:softEdge rad="112500"/>
          </a:effectLst>
        </p:spPr>
      </p:pic>
      <p:sp>
        <p:nvSpPr>
          <p:cNvPr id="8" name="CuadroTexto 7">
            <a:extLst>
              <a:ext uri="{FF2B5EF4-FFF2-40B4-BE49-F238E27FC236}">
                <a16:creationId xmlns:a16="http://schemas.microsoft.com/office/drawing/2014/main" id="{E28A0D96-7F17-4143-89A8-554A63747A16}"/>
              </a:ext>
            </a:extLst>
          </p:cNvPr>
          <p:cNvSpPr txBox="1"/>
          <p:nvPr/>
        </p:nvSpPr>
        <p:spPr>
          <a:xfrm>
            <a:off x="4612868" y="555099"/>
            <a:ext cx="6915705" cy="1446550"/>
          </a:xfrm>
          <a:prstGeom prst="rect">
            <a:avLst/>
          </a:prstGeom>
          <a:noFill/>
        </p:spPr>
        <p:txBody>
          <a:bodyPr wrap="square" rtlCol="0">
            <a:spAutoFit/>
          </a:bodyPr>
          <a:lstStyle/>
          <a:p>
            <a:r>
              <a:rPr lang="es-ES" sz="4400" b="1" dirty="0">
                <a:solidFill>
                  <a:schemeClr val="bg1"/>
                </a:solidFill>
                <a:latin typeface="Abadi Extra Light" panose="020B0204020104020204" pitchFamily="34" charset="0"/>
              </a:rPr>
              <a:t>Dudas, asesoría o mayor información: </a:t>
            </a:r>
            <a:endParaRPr lang="es-ES" sz="4400" dirty="0">
              <a:solidFill>
                <a:schemeClr val="bg1"/>
              </a:solidFill>
              <a:latin typeface="Abadi Extra Light" panose="020B0204020104020204" pitchFamily="34" charset="0"/>
            </a:endParaRPr>
          </a:p>
        </p:txBody>
      </p:sp>
      <p:sp>
        <p:nvSpPr>
          <p:cNvPr id="6" name="CuadroTexto 5">
            <a:extLst>
              <a:ext uri="{FF2B5EF4-FFF2-40B4-BE49-F238E27FC236}">
                <a16:creationId xmlns:a16="http://schemas.microsoft.com/office/drawing/2014/main" id="{B0E095BA-06CC-4C1D-8377-654A26BEEDB8}"/>
              </a:ext>
            </a:extLst>
          </p:cNvPr>
          <p:cNvSpPr txBox="1"/>
          <p:nvPr/>
        </p:nvSpPr>
        <p:spPr>
          <a:xfrm>
            <a:off x="4097962" y="2686527"/>
            <a:ext cx="6915705" cy="3847207"/>
          </a:xfrm>
          <a:prstGeom prst="rect">
            <a:avLst/>
          </a:prstGeom>
          <a:noFill/>
        </p:spPr>
        <p:txBody>
          <a:bodyPr wrap="square" rtlCol="0">
            <a:spAutoFit/>
          </a:bodyPr>
          <a:lstStyle/>
          <a:p>
            <a:r>
              <a:rPr lang="es-ES" sz="2800" b="1" dirty="0">
                <a:solidFill>
                  <a:schemeClr val="bg1"/>
                </a:solidFill>
                <a:latin typeface="Abadi Extra Light" panose="020B0204020104020204" pitchFamily="34" charset="0"/>
              </a:rPr>
              <a:t>Lic. Jesús Eduardo Meléndez Goya</a:t>
            </a:r>
          </a:p>
          <a:p>
            <a:r>
              <a:rPr lang="es-ES" sz="2400" dirty="0">
                <a:solidFill>
                  <a:schemeClr val="bg1"/>
                </a:solidFill>
                <a:latin typeface="Abadi Extra Light" panose="020B0204020104020204" pitchFamily="34" charset="0"/>
              </a:rPr>
              <a:t>Cel. 55-54-15-70-61</a:t>
            </a:r>
          </a:p>
          <a:p>
            <a:r>
              <a:rPr lang="es-ES" sz="2400" dirty="0">
                <a:solidFill>
                  <a:schemeClr val="bg1"/>
                </a:solidFill>
                <a:latin typeface="Abadi Extra Light" panose="020B0204020104020204" pitchFamily="34" charset="0"/>
              </a:rPr>
              <a:t>Correos: </a:t>
            </a:r>
            <a:r>
              <a:rPr lang="es-ES" sz="2400" dirty="0">
                <a:solidFill>
                  <a:schemeClr val="bg1"/>
                </a:solidFill>
                <a:latin typeface="Abadi Extra Light" panose="020B0204020104020204" pitchFamily="34" charset="0"/>
                <a:hlinkClick r:id="rId4"/>
              </a:rPr>
              <a:t>eduardom@mmasesoresmpresariales.com.mx</a:t>
            </a:r>
            <a:endParaRPr lang="es-ES" sz="2400" dirty="0">
              <a:solidFill>
                <a:schemeClr val="bg1"/>
              </a:solidFill>
              <a:latin typeface="Abadi Extra Light" panose="020B0204020104020204" pitchFamily="34" charset="0"/>
            </a:endParaRPr>
          </a:p>
          <a:p>
            <a:r>
              <a:rPr lang="es-ES" sz="2400" dirty="0">
                <a:solidFill>
                  <a:schemeClr val="bg1"/>
                </a:solidFill>
                <a:latin typeface="Abadi Extra Light" panose="020B0204020104020204" pitchFamily="34" charset="0"/>
              </a:rPr>
              <a:t>            </a:t>
            </a:r>
            <a:r>
              <a:rPr lang="es-ES" sz="2400" dirty="0">
                <a:solidFill>
                  <a:schemeClr val="bg1"/>
                </a:solidFill>
                <a:latin typeface="Abadi Extra Light" panose="020B0204020104020204" pitchFamily="34" charset="0"/>
                <a:hlinkClick r:id="rId5"/>
              </a:rPr>
              <a:t>eduardomego1970@hotmail.com</a:t>
            </a:r>
            <a:endParaRPr lang="es-ES" sz="2400" dirty="0">
              <a:solidFill>
                <a:schemeClr val="bg1"/>
              </a:solidFill>
              <a:latin typeface="Abadi Extra Light" panose="020B0204020104020204" pitchFamily="34" charset="0"/>
            </a:endParaRPr>
          </a:p>
          <a:p>
            <a:endParaRPr lang="es-ES" sz="2400" dirty="0">
              <a:solidFill>
                <a:schemeClr val="bg1"/>
              </a:solidFill>
              <a:latin typeface="Abadi Extra Light" panose="020B0204020104020204" pitchFamily="34" charset="0"/>
            </a:endParaRPr>
          </a:p>
          <a:p>
            <a:r>
              <a:rPr lang="es-ES" sz="2400" b="1" dirty="0">
                <a:solidFill>
                  <a:schemeClr val="bg1"/>
                </a:solidFill>
                <a:latin typeface="Abadi Extra Light" panose="020B0204020104020204" pitchFamily="34" charset="0"/>
              </a:rPr>
              <a:t>Lic. Mauricio S. Meléndez Monge</a:t>
            </a:r>
          </a:p>
          <a:p>
            <a:r>
              <a:rPr lang="es-ES" sz="2400" b="1" dirty="0">
                <a:solidFill>
                  <a:schemeClr val="bg1"/>
                </a:solidFill>
                <a:latin typeface="Abadi Extra Light" panose="020B0204020104020204" pitchFamily="34" charset="0"/>
              </a:rPr>
              <a:t>Cel. 55-37-27-14-14</a:t>
            </a:r>
          </a:p>
          <a:p>
            <a:r>
              <a:rPr lang="es-ES" sz="2400" b="1" dirty="0">
                <a:solidFill>
                  <a:schemeClr val="bg1"/>
                </a:solidFill>
                <a:latin typeface="Abadi Extra Light" panose="020B0204020104020204" pitchFamily="34" charset="0"/>
              </a:rPr>
              <a:t>Correos: </a:t>
            </a:r>
            <a:r>
              <a:rPr lang="es-ES" sz="2400" b="1" dirty="0">
                <a:solidFill>
                  <a:schemeClr val="bg1"/>
                </a:solidFill>
                <a:latin typeface="Abadi Extra Light" panose="020B0204020104020204" pitchFamily="34" charset="0"/>
                <a:hlinkClick r:id="rId6"/>
              </a:rPr>
              <a:t>mauriciom@mmasesoresmpresariales.com.mx</a:t>
            </a:r>
            <a:endParaRPr lang="es-ES" sz="2400" b="1" dirty="0">
              <a:solidFill>
                <a:schemeClr val="bg1"/>
              </a:solidFill>
              <a:latin typeface="Abadi Extra Light" panose="020B0204020104020204" pitchFamily="34" charset="0"/>
            </a:endParaRPr>
          </a:p>
          <a:p>
            <a:r>
              <a:rPr lang="es-ES" sz="2400" b="1" dirty="0">
                <a:solidFill>
                  <a:schemeClr val="bg1"/>
                </a:solidFill>
                <a:latin typeface="Abadi Extra Light" panose="020B0204020104020204" pitchFamily="34" charset="0"/>
              </a:rPr>
              <a:t>	  </a:t>
            </a:r>
            <a:r>
              <a:rPr lang="es-ES" sz="2400" b="1" dirty="0">
                <a:solidFill>
                  <a:schemeClr val="bg1"/>
                </a:solidFill>
                <a:latin typeface="Abadi Extra Light" panose="020B0204020104020204" pitchFamily="34" charset="0"/>
                <a:hlinkClick r:id="rId7"/>
              </a:rPr>
              <a:t>mauricio-93@live.com.mx</a:t>
            </a:r>
            <a:endParaRPr lang="es-ES" sz="2400" b="1" dirty="0">
              <a:solidFill>
                <a:schemeClr val="bg1"/>
              </a:solidFill>
              <a:latin typeface="Abadi Extra Light" panose="020B0204020104020204" pitchFamily="34" charset="0"/>
            </a:endParaRPr>
          </a:p>
          <a:p>
            <a:endParaRPr lang="es-ES" sz="2400" b="1" dirty="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3156449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3BF45-5B0A-447C-B603-CEAC530E1C9B}"/>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9FF02BBE-5E5F-4EDB-A9DB-23C9A70134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69850"/>
          </a:xfrm>
        </p:spPr>
      </p:pic>
      <p:sp>
        <p:nvSpPr>
          <p:cNvPr id="6" name="Elipse 5">
            <a:extLst>
              <a:ext uri="{FF2B5EF4-FFF2-40B4-BE49-F238E27FC236}">
                <a16:creationId xmlns:a16="http://schemas.microsoft.com/office/drawing/2014/main" id="{4B8C5C10-82FF-41D8-AB6E-6B35F2A4FCBC}"/>
              </a:ext>
            </a:extLst>
          </p:cNvPr>
          <p:cNvSpPr/>
          <p:nvPr/>
        </p:nvSpPr>
        <p:spPr>
          <a:xfrm>
            <a:off x="2452354" y="2698609"/>
            <a:ext cx="1490996" cy="1444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00" b="1" dirty="0">
              <a:solidFill>
                <a:srgbClr val="165C7D"/>
              </a:solidFill>
              <a:latin typeface="Arial Nova" panose="020B0604020202020204" pitchFamily="34" charset="0"/>
              <a:cs typeface="Angsana New" panose="020B0502040204020203" pitchFamily="18" charset="-34"/>
            </a:endParaRPr>
          </a:p>
        </p:txBody>
      </p:sp>
      <p:pic>
        <p:nvPicPr>
          <p:cNvPr id="8" name="Imagen 7">
            <a:extLst>
              <a:ext uri="{FF2B5EF4-FFF2-40B4-BE49-F238E27FC236}">
                <a16:creationId xmlns:a16="http://schemas.microsoft.com/office/drawing/2014/main" id="{52E99DF2-4E78-4058-BCB1-48ED9E6E2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0936" y="4849748"/>
            <a:ext cx="2831977" cy="1756418"/>
          </a:xfrm>
          <a:prstGeom prst="rect">
            <a:avLst/>
          </a:prstGeom>
          <a:ln>
            <a:noFill/>
          </a:ln>
          <a:effectLst>
            <a:softEdge rad="112500"/>
          </a:effectLst>
        </p:spPr>
      </p:pic>
      <p:sp>
        <p:nvSpPr>
          <p:cNvPr id="9" name="Forma libre: forma 8">
            <a:extLst>
              <a:ext uri="{FF2B5EF4-FFF2-40B4-BE49-F238E27FC236}">
                <a16:creationId xmlns:a16="http://schemas.microsoft.com/office/drawing/2014/main" id="{DC8B03EB-48CB-418A-BAD3-5F26062C2E68}"/>
              </a:ext>
            </a:extLst>
          </p:cNvPr>
          <p:cNvSpPr/>
          <p:nvPr/>
        </p:nvSpPr>
        <p:spPr>
          <a:xfrm>
            <a:off x="62144" y="71021"/>
            <a:ext cx="3950563" cy="1757779"/>
          </a:xfrm>
          <a:custGeom>
            <a:avLst/>
            <a:gdLst>
              <a:gd name="connsiteX0" fmla="*/ 0 w 3950563"/>
              <a:gd name="connsiteY0" fmla="*/ 0 h 1757779"/>
              <a:gd name="connsiteX1" fmla="*/ 0 w 3950563"/>
              <a:gd name="connsiteY1" fmla="*/ 0 h 1757779"/>
              <a:gd name="connsiteX2" fmla="*/ 159798 w 3950563"/>
              <a:gd name="connsiteY2" fmla="*/ 17756 h 1757779"/>
              <a:gd name="connsiteX3" fmla="*/ 275207 w 3950563"/>
              <a:gd name="connsiteY3" fmla="*/ 44389 h 1757779"/>
              <a:gd name="connsiteX4" fmla="*/ 328473 w 3950563"/>
              <a:gd name="connsiteY4" fmla="*/ 62144 h 1757779"/>
              <a:gd name="connsiteX5" fmla="*/ 346229 w 3950563"/>
              <a:gd name="connsiteY5" fmla="*/ 79899 h 1757779"/>
              <a:gd name="connsiteX6" fmla="*/ 381739 w 3950563"/>
              <a:gd name="connsiteY6" fmla="*/ 97655 h 1757779"/>
              <a:gd name="connsiteX7" fmla="*/ 461639 w 3950563"/>
              <a:gd name="connsiteY7" fmla="*/ 133165 h 1757779"/>
              <a:gd name="connsiteX8" fmla="*/ 497149 w 3950563"/>
              <a:gd name="connsiteY8" fmla="*/ 159798 h 1757779"/>
              <a:gd name="connsiteX9" fmla="*/ 550415 w 3950563"/>
              <a:gd name="connsiteY9" fmla="*/ 195309 h 1757779"/>
              <a:gd name="connsiteX10" fmla="*/ 594804 w 3950563"/>
              <a:gd name="connsiteY10" fmla="*/ 221942 h 1757779"/>
              <a:gd name="connsiteX11" fmla="*/ 612559 w 3950563"/>
              <a:gd name="connsiteY11" fmla="*/ 248575 h 1757779"/>
              <a:gd name="connsiteX12" fmla="*/ 648070 w 3950563"/>
              <a:gd name="connsiteY12" fmla="*/ 266330 h 1757779"/>
              <a:gd name="connsiteX13" fmla="*/ 701336 w 3950563"/>
              <a:gd name="connsiteY13" fmla="*/ 284086 h 1757779"/>
              <a:gd name="connsiteX14" fmla="*/ 745724 w 3950563"/>
              <a:gd name="connsiteY14" fmla="*/ 301841 h 1757779"/>
              <a:gd name="connsiteX15" fmla="*/ 798990 w 3950563"/>
              <a:gd name="connsiteY15" fmla="*/ 337352 h 1757779"/>
              <a:gd name="connsiteX16" fmla="*/ 861134 w 3950563"/>
              <a:gd name="connsiteY16" fmla="*/ 381740 h 1757779"/>
              <a:gd name="connsiteX17" fmla="*/ 887767 w 3950563"/>
              <a:gd name="connsiteY17" fmla="*/ 390618 h 1757779"/>
              <a:gd name="connsiteX18" fmla="*/ 976543 w 3950563"/>
              <a:gd name="connsiteY18" fmla="*/ 461639 h 1757779"/>
              <a:gd name="connsiteX19" fmla="*/ 1029809 w 3950563"/>
              <a:gd name="connsiteY19" fmla="*/ 506028 h 1757779"/>
              <a:gd name="connsiteX20" fmla="*/ 1047565 w 3950563"/>
              <a:gd name="connsiteY20" fmla="*/ 523783 h 1757779"/>
              <a:gd name="connsiteX21" fmla="*/ 1109708 w 3950563"/>
              <a:gd name="connsiteY21" fmla="*/ 550416 h 1757779"/>
              <a:gd name="connsiteX22" fmla="*/ 1171852 w 3950563"/>
              <a:gd name="connsiteY22" fmla="*/ 603682 h 1757779"/>
              <a:gd name="connsiteX23" fmla="*/ 1216240 w 3950563"/>
              <a:gd name="connsiteY23" fmla="*/ 612560 h 1757779"/>
              <a:gd name="connsiteX24" fmla="*/ 1269506 w 3950563"/>
              <a:gd name="connsiteY24" fmla="*/ 656948 h 1757779"/>
              <a:gd name="connsiteX25" fmla="*/ 1296139 w 3950563"/>
              <a:gd name="connsiteY25" fmla="*/ 665826 h 1757779"/>
              <a:gd name="connsiteX26" fmla="*/ 1331650 w 3950563"/>
              <a:gd name="connsiteY26" fmla="*/ 683581 h 1757779"/>
              <a:gd name="connsiteX27" fmla="*/ 1438182 w 3950563"/>
              <a:gd name="connsiteY27" fmla="*/ 719092 h 1757779"/>
              <a:gd name="connsiteX28" fmla="*/ 1491448 w 3950563"/>
              <a:gd name="connsiteY28" fmla="*/ 736847 h 1757779"/>
              <a:gd name="connsiteX29" fmla="*/ 1535837 w 3950563"/>
              <a:gd name="connsiteY29" fmla="*/ 745725 h 1757779"/>
              <a:gd name="connsiteX30" fmla="*/ 1589103 w 3950563"/>
              <a:gd name="connsiteY30" fmla="*/ 754602 h 1757779"/>
              <a:gd name="connsiteX31" fmla="*/ 1651246 w 3950563"/>
              <a:gd name="connsiteY31" fmla="*/ 772358 h 1757779"/>
              <a:gd name="connsiteX32" fmla="*/ 1686757 w 3950563"/>
              <a:gd name="connsiteY32" fmla="*/ 781235 h 1757779"/>
              <a:gd name="connsiteX33" fmla="*/ 1899821 w 3950563"/>
              <a:gd name="connsiteY33" fmla="*/ 790113 h 1757779"/>
              <a:gd name="connsiteX34" fmla="*/ 2006353 w 3950563"/>
              <a:gd name="connsiteY34" fmla="*/ 798991 h 1757779"/>
              <a:gd name="connsiteX35" fmla="*/ 2583402 w 3950563"/>
              <a:gd name="connsiteY35" fmla="*/ 790113 h 1757779"/>
              <a:gd name="connsiteX36" fmla="*/ 2610035 w 3950563"/>
              <a:gd name="connsiteY36" fmla="*/ 781235 h 1757779"/>
              <a:gd name="connsiteX37" fmla="*/ 2681056 w 3950563"/>
              <a:gd name="connsiteY37" fmla="*/ 763480 h 1757779"/>
              <a:gd name="connsiteX38" fmla="*/ 2867487 w 3950563"/>
              <a:gd name="connsiteY38" fmla="*/ 727969 h 1757779"/>
              <a:gd name="connsiteX39" fmla="*/ 2974019 w 3950563"/>
              <a:gd name="connsiteY39" fmla="*/ 692459 h 1757779"/>
              <a:gd name="connsiteX40" fmla="*/ 3053918 w 3950563"/>
              <a:gd name="connsiteY40" fmla="*/ 683581 h 1757779"/>
              <a:gd name="connsiteX41" fmla="*/ 3089429 w 3950563"/>
              <a:gd name="connsiteY41" fmla="*/ 674703 h 1757779"/>
              <a:gd name="connsiteX42" fmla="*/ 3160450 w 3950563"/>
              <a:gd name="connsiteY42" fmla="*/ 656948 h 1757779"/>
              <a:gd name="connsiteX43" fmla="*/ 3195961 w 3950563"/>
              <a:gd name="connsiteY43" fmla="*/ 639193 h 1757779"/>
              <a:gd name="connsiteX44" fmla="*/ 3222594 w 3950563"/>
              <a:gd name="connsiteY44" fmla="*/ 630315 h 1757779"/>
              <a:gd name="connsiteX45" fmla="*/ 3258105 w 3950563"/>
              <a:gd name="connsiteY45" fmla="*/ 612560 h 1757779"/>
              <a:gd name="connsiteX46" fmla="*/ 3320248 w 3950563"/>
              <a:gd name="connsiteY46" fmla="*/ 594804 h 1757779"/>
              <a:gd name="connsiteX47" fmla="*/ 3338004 w 3950563"/>
              <a:gd name="connsiteY47" fmla="*/ 577049 h 1757779"/>
              <a:gd name="connsiteX48" fmla="*/ 3453413 w 3950563"/>
              <a:gd name="connsiteY48" fmla="*/ 452762 h 1757779"/>
              <a:gd name="connsiteX49" fmla="*/ 3515557 w 3950563"/>
              <a:gd name="connsiteY49" fmla="*/ 417251 h 1757779"/>
              <a:gd name="connsiteX50" fmla="*/ 3551068 w 3950563"/>
              <a:gd name="connsiteY50" fmla="*/ 390618 h 1757779"/>
              <a:gd name="connsiteX51" fmla="*/ 3622089 w 3950563"/>
              <a:gd name="connsiteY51" fmla="*/ 363985 h 1757779"/>
              <a:gd name="connsiteX52" fmla="*/ 3728621 w 3950563"/>
              <a:gd name="connsiteY52" fmla="*/ 337352 h 1757779"/>
              <a:gd name="connsiteX53" fmla="*/ 3808520 w 3950563"/>
              <a:gd name="connsiteY53" fmla="*/ 301841 h 1757779"/>
              <a:gd name="connsiteX54" fmla="*/ 3835153 w 3950563"/>
              <a:gd name="connsiteY54" fmla="*/ 284086 h 1757779"/>
              <a:gd name="connsiteX55" fmla="*/ 3950563 w 3950563"/>
              <a:gd name="connsiteY55" fmla="*/ 266330 h 1757779"/>
              <a:gd name="connsiteX56" fmla="*/ 3781887 w 3950563"/>
              <a:gd name="connsiteY56" fmla="*/ 213064 h 1757779"/>
              <a:gd name="connsiteX57" fmla="*/ 2885242 w 3950563"/>
              <a:gd name="connsiteY57" fmla="*/ 221942 h 1757779"/>
              <a:gd name="connsiteX58" fmla="*/ 2610035 w 3950563"/>
              <a:gd name="connsiteY58" fmla="*/ 266330 h 1757779"/>
              <a:gd name="connsiteX59" fmla="*/ 2494625 w 3950563"/>
              <a:gd name="connsiteY59" fmla="*/ 275208 h 1757779"/>
              <a:gd name="connsiteX60" fmla="*/ 2432481 w 3950563"/>
              <a:gd name="connsiteY60" fmla="*/ 292963 h 1757779"/>
              <a:gd name="connsiteX61" fmla="*/ 1029809 w 3950563"/>
              <a:gd name="connsiteY61" fmla="*/ 239697 h 1757779"/>
              <a:gd name="connsiteX62" fmla="*/ 1047565 w 3950563"/>
              <a:gd name="connsiteY62" fmla="*/ 355107 h 1757779"/>
              <a:gd name="connsiteX63" fmla="*/ 1074198 w 3950563"/>
              <a:gd name="connsiteY63" fmla="*/ 506028 h 1757779"/>
              <a:gd name="connsiteX64" fmla="*/ 1083075 w 3950563"/>
              <a:gd name="connsiteY64" fmla="*/ 603682 h 1757779"/>
              <a:gd name="connsiteX65" fmla="*/ 1100831 w 3950563"/>
              <a:gd name="connsiteY65" fmla="*/ 719092 h 1757779"/>
              <a:gd name="connsiteX66" fmla="*/ 1109708 w 3950563"/>
              <a:gd name="connsiteY66" fmla="*/ 843379 h 1757779"/>
              <a:gd name="connsiteX67" fmla="*/ 1118586 w 3950563"/>
              <a:gd name="connsiteY67" fmla="*/ 1003177 h 1757779"/>
              <a:gd name="connsiteX68" fmla="*/ 1136341 w 3950563"/>
              <a:gd name="connsiteY68" fmla="*/ 1091954 h 1757779"/>
              <a:gd name="connsiteX69" fmla="*/ 1145219 w 3950563"/>
              <a:gd name="connsiteY69" fmla="*/ 1154097 h 1757779"/>
              <a:gd name="connsiteX70" fmla="*/ 1162974 w 3950563"/>
              <a:gd name="connsiteY70" fmla="*/ 1296140 h 1757779"/>
              <a:gd name="connsiteX71" fmla="*/ 1171852 w 3950563"/>
              <a:gd name="connsiteY71" fmla="*/ 1358284 h 1757779"/>
              <a:gd name="connsiteX72" fmla="*/ 1189607 w 3950563"/>
              <a:gd name="connsiteY72" fmla="*/ 1447061 h 1757779"/>
              <a:gd name="connsiteX73" fmla="*/ 1198485 w 3950563"/>
              <a:gd name="connsiteY73" fmla="*/ 1526960 h 1757779"/>
              <a:gd name="connsiteX74" fmla="*/ 1207363 w 3950563"/>
              <a:gd name="connsiteY74" fmla="*/ 1571348 h 1757779"/>
              <a:gd name="connsiteX75" fmla="*/ 1207363 w 3950563"/>
              <a:gd name="connsiteY75" fmla="*/ 1669002 h 1757779"/>
              <a:gd name="connsiteX76" fmla="*/ 1207363 w 3950563"/>
              <a:gd name="connsiteY76" fmla="*/ 1757779 h 1757779"/>
              <a:gd name="connsiteX77" fmla="*/ 2032986 w 3950563"/>
              <a:gd name="connsiteY77" fmla="*/ 1384917 h 1757779"/>
              <a:gd name="connsiteX78" fmla="*/ 2734322 w 3950563"/>
              <a:gd name="connsiteY78" fmla="*/ 1136342 h 1757779"/>
              <a:gd name="connsiteX79" fmla="*/ 3373514 w 3950563"/>
              <a:gd name="connsiteY79" fmla="*/ 1029810 h 1757779"/>
              <a:gd name="connsiteX80" fmla="*/ 3506679 w 3950563"/>
              <a:gd name="connsiteY80" fmla="*/ 1003177 h 1757779"/>
              <a:gd name="connsiteX81" fmla="*/ 3639844 w 3950563"/>
              <a:gd name="connsiteY81" fmla="*/ 994299 h 1757779"/>
              <a:gd name="connsiteX82" fmla="*/ 3639844 w 3950563"/>
              <a:gd name="connsiteY82" fmla="*/ 994299 h 1757779"/>
              <a:gd name="connsiteX83" fmla="*/ 2982897 w 3950563"/>
              <a:gd name="connsiteY83" fmla="*/ 1233996 h 1757779"/>
              <a:gd name="connsiteX84" fmla="*/ 2734322 w 3950563"/>
              <a:gd name="connsiteY84" fmla="*/ 1313896 h 1757779"/>
              <a:gd name="connsiteX85" fmla="*/ 2299316 w 3950563"/>
              <a:gd name="connsiteY85" fmla="*/ 1500327 h 1757779"/>
              <a:gd name="connsiteX86" fmla="*/ 1331650 w 3950563"/>
              <a:gd name="connsiteY86" fmla="*/ 1651247 h 175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950563" h="1757779">
                <a:moveTo>
                  <a:pt x="0" y="0"/>
                </a:moveTo>
                <a:lnTo>
                  <a:pt x="0" y="0"/>
                </a:lnTo>
                <a:cubicBezTo>
                  <a:pt x="36961" y="3080"/>
                  <a:pt x="115588" y="6704"/>
                  <a:pt x="159798" y="17756"/>
                </a:cubicBezTo>
                <a:cubicBezTo>
                  <a:pt x="289783" y="50252"/>
                  <a:pt x="130956" y="23781"/>
                  <a:pt x="275207" y="44389"/>
                </a:cubicBezTo>
                <a:cubicBezTo>
                  <a:pt x="292962" y="50307"/>
                  <a:pt x="311733" y="53774"/>
                  <a:pt x="328473" y="62144"/>
                </a:cubicBezTo>
                <a:cubicBezTo>
                  <a:pt x="335959" y="65887"/>
                  <a:pt x="339265" y="75256"/>
                  <a:pt x="346229" y="79899"/>
                </a:cubicBezTo>
                <a:cubicBezTo>
                  <a:pt x="357240" y="87240"/>
                  <a:pt x="369646" y="92280"/>
                  <a:pt x="381739" y="97655"/>
                </a:cubicBezTo>
                <a:cubicBezTo>
                  <a:pt x="410881" y="110607"/>
                  <a:pt x="434741" y="116354"/>
                  <a:pt x="461639" y="133165"/>
                </a:cubicBezTo>
                <a:cubicBezTo>
                  <a:pt x="474186" y="141007"/>
                  <a:pt x="485028" y="151313"/>
                  <a:pt x="497149" y="159798"/>
                </a:cubicBezTo>
                <a:cubicBezTo>
                  <a:pt x="514631" y="172035"/>
                  <a:pt x="532412" y="183852"/>
                  <a:pt x="550415" y="195309"/>
                </a:cubicBezTo>
                <a:cubicBezTo>
                  <a:pt x="564973" y="204573"/>
                  <a:pt x="594804" y="221942"/>
                  <a:pt x="594804" y="221942"/>
                </a:cubicBezTo>
                <a:cubicBezTo>
                  <a:pt x="600722" y="230820"/>
                  <a:pt x="604362" y="241745"/>
                  <a:pt x="612559" y="248575"/>
                </a:cubicBezTo>
                <a:cubicBezTo>
                  <a:pt x="622726" y="257047"/>
                  <a:pt x="635782" y="261415"/>
                  <a:pt x="648070" y="266330"/>
                </a:cubicBezTo>
                <a:cubicBezTo>
                  <a:pt x="665447" y="273281"/>
                  <a:pt x="683959" y="277135"/>
                  <a:pt x="701336" y="284086"/>
                </a:cubicBezTo>
                <a:lnTo>
                  <a:pt x="745724" y="301841"/>
                </a:lnTo>
                <a:cubicBezTo>
                  <a:pt x="796210" y="352327"/>
                  <a:pt x="747600" y="311657"/>
                  <a:pt x="798990" y="337352"/>
                </a:cubicBezTo>
                <a:cubicBezTo>
                  <a:pt x="826473" y="351093"/>
                  <a:pt x="832982" y="365653"/>
                  <a:pt x="861134" y="381740"/>
                </a:cubicBezTo>
                <a:cubicBezTo>
                  <a:pt x="869259" y="386383"/>
                  <a:pt x="878889" y="387659"/>
                  <a:pt x="887767" y="390618"/>
                </a:cubicBezTo>
                <a:cubicBezTo>
                  <a:pt x="956527" y="459379"/>
                  <a:pt x="922118" y="443499"/>
                  <a:pt x="976543" y="461639"/>
                </a:cubicBezTo>
                <a:cubicBezTo>
                  <a:pt x="1039801" y="524897"/>
                  <a:pt x="968016" y="456594"/>
                  <a:pt x="1029809" y="506028"/>
                </a:cubicBezTo>
                <a:cubicBezTo>
                  <a:pt x="1036345" y="511257"/>
                  <a:pt x="1040388" y="519477"/>
                  <a:pt x="1047565" y="523783"/>
                </a:cubicBezTo>
                <a:cubicBezTo>
                  <a:pt x="1104697" y="558062"/>
                  <a:pt x="1040451" y="498473"/>
                  <a:pt x="1109708" y="550416"/>
                </a:cubicBezTo>
                <a:cubicBezTo>
                  <a:pt x="1131972" y="567114"/>
                  <a:pt x="1144542" y="593441"/>
                  <a:pt x="1171852" y="603682"/>
                </a:cubicBezTo>
                <a:cubicBezTo>
                  <a:pt x="1185980" y="608980"/>
                  <a:pt x="1201444" y="609601"/>
                  <a:pt x="1216240" y="612560"/>
                </a:cubicBezTo>
                <a:cubicBezTo>
                  <a:pt x="1333921" y="671399"/>
                  <a:pt x="1185857" y="590028"/>
                  <a:pt x="1269506" y="656948"/>
                </a:cubicBezTo>
                <a:cubicBezTo>
                  <a:pt x="1276813" y="662794"/>
                  <a:pt x="1287538" y="662140"/>
                  <a:pt x="1296139" y="665826"/>
                </a:cubicBezTo>
                <a:cubicBezTo>
                  <a:pt x="1308303" y="671039"/>
                  <a:pt x="1319259" y="678934"/>
                  <a:pt x="1331650" y="683581"/>
                </a:cubicBezTo>
                <a:cubicBezTo>
                  <a:pt x="1366698" y="696724"/>
                  <a:pt x="1402671" y="707255"/>
                  <a:pt x="1438182" y="719092"/>
                </a:cubicBezTo>
                <a:cubicBezTo>
                  <a:pt x="1455937" y="725010"/>
                  <a:pt x="1473096" y="733176"/>
                  <a:pt x="1491448" y="736847"/>
                </a:cubicBezTo>
                <a:lnTo>
                  <a:pt x="1535837" y="745725"/>
                </a:lnTo>
                <a:cubicBezTo>
                  <a:pt x="1553547" y="748945"/>
                  <a:pt x="1571452" y="751072"/>
                  <a:pt x="1589103" y="754602"/>
                </a:cubicBezTo>
                <a:cubicBezTo>
                  <a:pt x="1635360" y="763853"/>
                  <a:pt x="1611758" y="761076"/>
                  <a:pt x="1651246" y="772358"/>
                </a:cubicBezTo>
                <a:cubicBezTo>
                  <a:pt x="1662978" y="775710"/>
                  <a:pt x="1674920" y="778276"/>
                  <a:pt x="1686757" y="781235"/>
                </a:cubicBezTo>
                <a:cubicBezTo>
                  <a:pt x="1780679" y="757756"/>
                  <a:pt x="1706679" y="772006"/>
                  <a:pt x="1899821" y="790113"/>
                </a:cubicBezTo>
                <a:cubicBezTo>
                  <a:pt x="1935299" y="793439"/>
                  <a:pt x="1970842" y="796032"/>
                  <a:pt x="2006353" y="798991"/>
                </a:cubicBezTo>
                <a:lnTo>
                  <a:pt x="2583402" y="790113"/>
                </a:lnTo>
                <a:cubicBezTo>
                  <a:pt x="2592756" y="789838"/>
                  <a:pt x="2601007" y="783697"/>
                  <a:pt x="2610035" y="781235"/>
                </a:cubicBezTo>
                <a:cubicBezTo>
                  <a:pt x="2633577" y="774814"/>
                  <a:pt x="2657128" y="768266"/>
                  <a:pt x="2681056" y="763480"/>
                </a:cubicBezTo>
                <a:cubicBezTo>
                  <a:pt x="2831872" y="733317"/>
                  <a:pt x="2769570" y="744289"/>
                  <a:pt x="2867487" y="727969"/>
                </a:cubicBezTo>
                <a:cubicBezTo>
                  <a:pt x="2895850" y="717333"/>
                  <a:pt x="2940078" y="697681"/>
                  <a:pt x="2974019" y="692459"/>
                </a:cubicBezTo>
                <a:cubicBezTo>
                  <a:pt x="3000504" y="688384"/>
                  <a:pt x="3027285" y="686540"/>
                  <a:pt x="3053918" y="683581"/>
                </a:cubicBezTo>
                <a:cubicBezTo>
                  <a:pt x="3065755" y="680622"/>
                  <a:pt x="3077518" y="677350"/>
                  <a:pt x="3089429" y="674703"/>
                </a:cubicBezTo>
                <a:cubicBezTo>
                  <a:pt x="3118296" y="668288"/>
                  <a:pt x="3134819" y="667933"/>
                  <a:pt x="3160450" y="656948"/>
                </a:cubicBezTo>
                <a:cubicBezTo>
                  <a:pt x="3172614" y="651735"/>
                  <a:pt x="3183797" y="644406"/>
                  <a:pt x="3195961" y="639193"/>
                </a:cubicBezTo>
                <a:cubicBezTo>
                  <a:pt x="3204562" y="635507"/>
                  <a:pt x="3213993" y="634001"/>
                  <a:pt x="3222594" y="630315"/>
                </a:cubicBezTo>
                <a:cubicBezTo>
                  <a:pt x="3234758" y="625102"/>
                  <a:pt x="3245941" y="617773"/>
                  <a:pt x="3258105" y="612560"/>
                </a:cubicBezTo>
                <a:cubicBezTo>
                  <a:pt x="3275937" y="604918"/>
                  <a:pt x="3302226" y="599310"/>
                  <a:pt x="3320248" y="594804"/>
                </a:cubicBezTo>
                <a:cubicBezTo>
                  <a:pt x="3326167" y="588886"/>
                  <a:pt x="3332646" y="583479"/>
                  <a:pt x="3338004" y="577049"/>
                </a:cubicBezTo>
                <a:cubicBezTo>
                  <a:pt x="3376802" y="530492"/>
                  <a:pt x="3390787" y="488548"/>
                  <a:pt x="3453413" y="452762"/>
                </a:cubicBezTo>
                <a:cubicBezTo>
                  <a:pt x="3474128" y="440925"/>
                  <a:pt x="3495429" y="430060"/>
                  <a:pt x="3515557" y="417251"/>
                </a:cubicBezTo>
                <a:cubicBezTo>
                  <a:pt x="3528040" y="409307"/>
                  <a:pt x="3538521" y="398460"/>
                  <a:pt x="3551068" y="390618"/>
                </a:cubicBezTo>
                <a:cubicBezTo>
                  <a:pt x="3582020" y="371273"/>
                  <a:pt x="3588003" y="372506"/>
                  <a:pt x="3622089" y="363985"/>
                </a:cubicBezTo>
                <a:cubicBezTo>
                  <a:pt x="3697279" y="326389"/>
                  <a:pt x="3611406" y="364402"/>
                  <a:pt x="3728621" y="337352"/>
                </a:cubicBezTo>
                <a:cubicBezTo>
                  <a:pt x="3744572" y="333671"/>
                  <a:pt x="3792575" y="310952"/>
                  <a:pt x="3808520" y="301841"/>
                </a:cubicBezTo>
                <a:cubicBezTo>
                  <a:pt x="3817784" y="296548"/>
                  <a:pt x="3825163" y="287832"/>
                  <a:pt x="3835153" y="284086"/>
                </a:cubicBezTo>
                <a:cubicBezTo>
                  <a:pt x="3855490" y="276460"/>
                  <a:pt x="3939589" y="267702"/>
                  <a:pt x="3950563" y="266330"/>
                </a:cubicBezTo>
                <a:cubicBezTo>
                  <a:pt x="3894338" y="248575"/>
                  <a:pt x="3840798" y="215519"/>
                  <a:pt x="3781887" y="213064"/>
                </a:cubicBezTo>
                <a:cubicBezTo>
                  <a:pt x="3483250" y="200621"/>
                  <a:pt x="3184037" y="214147"/>
                  <a:pt x="2885242" y="221942"/>
                </a:cubicBezTo>
                <a:cubicBezTo>
                  <a:pt x="2837455" y="223189"/>
                  <a:pt x="2647058" y="261394"/>
                  <a:pt x="2610035" y="266330"/>
                </a:cubicBezTo>
                <a:cubicBezTo>
                  <a:pt x="2571790" y="271429"/>
                  <a:pt x="2533095" y="272249"/>
                  <a:pt x="2494625" y="275208"/>
                </a:cubicBezTo>
                <a:lnTo>
                  <a:pt x="2432481" y="292963"/>
                </a:lnTo>
                <a:lnTo>
                  <a:pt x="1029809" y="239697"/>
                </a:lnTo>
                <a:cubicBezTo>
                  <a:pt x="1035728" y="278167"/>
                  <a:pt x="1042928" y="316462"/>
                  <a:pt x="1047565" y="355107"/>
                </a:cubicBezTo>
                <a:cubicBezTo>
                  <a:pt x="1064178" y="493553"/>
                  <a:pt x="1040340" y="421384"/>
                  <a:pt x="1074198" y="506028"/>
                </a:cubicBezTo>
                <a:cubicBezTo>
                  <a:pt x="1077157" y="538579"/>
                  <a:pt x="1079021" y="571249"/>
                  <a:pt x="1083075" y="603682"/>
                </a:cubicBezTo>
                <a:cubicBezTo>
                  <a:pt x="1087903" y="642304"/>
                  <a:pt x="1096533" y="680407"/>
                  <a:pt x="1100831" y="719092"/>
                </a:cubicBezTo>
                <a:cubicBezTo>
                  <a:pt x="1105418" y="760373"/>
                  <a:pt x="1107117" y="801925"/>
                  <a:pt x="1109708" y="843379"/>
                </a:cubicBezTo>
                <a:cubicBezTo>
                  <a:pt x="1113036" y="896623"/>
                  <a:pt x="1112903" y="950132"/>
                  <a:pt x="1118586" y="1003177"/>
                </a:cubicBezTo>
                <a:cubicBezTo>
                  <a:pt x="1121801" y="1033184"/>
                  <a:pt x="1131096" y="1062235"/>
                  <a:pt x="1136341" y="1091954"/>
                </a:cubicBezTo>
                <a:cubicBezTo>
                  <a:pt x="1139977" y="1112560"/>
                  <a:pt x="1143137" y="1133276"/>
                  <a:pt x="1145219" y="1154097"/>
                </a:cubicBezTo>
                <a:cubicBezTo>
                  <a:pt x="1158927" y="1291176"/>
                  <a:pt x="1140899" y="1229910"/>
                  <a:pt x="1162974" y="1296140"/>
                </a:cubicBezTo>
                <a:cubicBezTo>
                  <a:pt x="1165933" y="1316855"/>
                  <a:pt x="1168216" y="1337677"/>
                  <a:pt x="1171852" y="1358284"/>
                </a:cubicBezTo>
                <a:cubicBezTo>
                  <a:pt x="1177097" y="1388003"/>
                  <a:pt x="1184900" y="1417252"/>
                  <a:pt x="1189607" y="1447061"/>
                </a:cubicBezTo>
                <a:cubicBezTo>
                  <a:pt x="1193786" y="1473530"/>
                  <a:pt x="1194695" y="1500432"/>
                  <a:pt x="1198485" y="1526960"/>
                </a:cubicBezTo>
                <a:cubicBezTo>
                  <a:pt x="1200619" y="1541897"/>
                  <a:pt x="1206422" y="1556288"/>
                  <a:pt x="1207363" y="1571348"/>
                </a:cubicBezTo>
                <a:cubicBezTo>
                  <a:pt x="1209394" y="1603836"/>
                  <a:pt x="1207363" y="1636451"/>
                  <a:pt x="1207363" y="1669002"/>
                </a:cubicBezTo>
                <a:lnTo>
                  <a:pt x="1207363" y="1757779"/>
                </a:lnTo>
                <a:cubicBezTo>
                  <a:pt x="1538578" y="1592172"/>
                  <a:pt x="1620600" y="1544644"/>
                  <a:pt x="2032986" y="1384917"/>
                </a:cubicBezTo>
                <a:cubicBezTo>
                  <a:pt x="2264271" y="1295335"/>
                  <a:pt x="2489669" y="1177118"/>
                  <a:pt x="2734322" y="1136342"/>
                </a:cubicBezTo>
                <a:cubicBezTo>
                  <a:pt x="2947386" y="1100831"/>
                  <a:pt x="3161706" y="1072172"/>
                  <a:pt x="3373514" y="1029810"/>
                </a:cubicBezTo>
                <a:cubicBezTo>
                  <a:pt x="3417902" y="1020932"/>
                  <a:pt x="3461809" y="1009160"/>
                  <a:pt x="3506679" y="1003177"/>
                </a:cubicBezTo>
                <a:cubicBezTo>
                  <a:pt x="3550776" y="997297"/>
                  <a:pt x="3639844" y="994299"/>
                  <a:pt x="3639844" y="994299"/>
                </a:cubicBezTo>
                <a:lnTo>
                  <a:pt x="3639844" y="994299"/>
                </a:lnTo>
                <a:cubicBezTo>
                  <a:pt x="2784424" y="1279439"/>
                  <a:pt x="3878083" y="908472"/>
                  <a:pt x="2982897" y="1233996"/>
                </a:cubicBezTo>
                <a:cubicBezTo>
                  <a:pt x="2901103" y="1263739"/>
                  <a:pt x="2815418" y="1282300"/>
                  <a:pt x="2734322" y="1313896"/>
                </a:cubicBezTo>
                <a:cubicBezTo>
                  <a:pt x="2587327" y="1371167"/>
                  <a:pt x="2299316" y="1500327"/>
                  <a:pt x="2299316" y="1500327"/>
                </a:cubicBezTo>
                <a:lnTo>
                  <a:pt x="1331650" y="165124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625F7B75-F66B-4937-BB5C-FDE408362CAD}"/>
              </a:ext>
            </a:extLst>
          </p:cNvPr>
          <p:cNvSpPr txBox="1"/>
          <p:nvPr/>
        </p:nvSpPr>
        <p:spPr>
          <a:xfrm>
            <a:off x="2452354" y="3105834"/>
            <a:ext cx="1562100" cy="646331"/>
          </a:xfrm>
          <a:prstGeom prst="rect">
            <a:avLst/>
          </a:prstGeom>
          <a:noFill/>
        </p:spPr>
        <p:txBody>
          <a:bodyPr wrap="square" rtlCol="0">
            <a:spAutoFit/>
          </a:bodyPr>
          <a:lstStyle/>
          <a:p>
            <a:r>
              <a:rPr lang="es-ES" sz="3600" dirty="0">
                <a:solidFill>
                  <a:srgbClr val="DAE3F3"/>
                </a:solidFill>
                <a:latin typeface="Abadi Extra Light" panose="020B0204020104020204" pitchFamily="34" charset="0"/>
              </a:rPr>
              <a:t>M &amp; M</a:t>
            </a:r>
            <a:endParaRPr lang="es-MX" sz="3600" dirty="0">
              <a:solidFill>
                <a:srgbClr val="DAE3F3"/>
              </a:solidFill>
              <a:latin typeface="Abadi Extra Light" panose="020B0204020104020204" pitchFamily="34" charset="0"/>
            </a:endParaRPr>
          </a:p>
        </p:txBody>
      </p:sp>
    </p:spTree>
    <p:extLst>
      <p:ext uri="{BB962C8B-B14F-4D97-AF65-F5344CB8AC3E}">
        <p14:creationId xmlns:p14="http://schemas.microsoft.com/office/powerpoint/2010/main" val="392423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461665"/>
          </a:xfrm>
          <a:prstGeom prst="rect">
            <a:avLst/>
          </a:prstGeom>
          <a:noFill/>
        </p:spPr>
        <p:txBody>
          <a:bodyPr wrap="square" rtlCol="0">
            <a:spAutoFit/>
          </a:bodyPr>
          <a:lstStyle/>
          <a:p>
            <a:pPr lvl="0"/>
            <a:r>
              <a:rPr kumimoji="0" lang="es-ES"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rPr>
              <a:t>I. Marco Legal.</a:t>
            </a:r>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3" name="CuadroTexto 2">
            <a:extLst>
              <a:ext uri="{FF2B5EF4-FFF2-40B4-BE49-F238E27FC236}">
                <a16:creationId xmlns:a16="http://schemas.microsoft.com/office/drawing/2014/main" id="{DDC6DE89-C768-41BB-8EBF-699E03895428}"/>
              </a:ext>
            </a:extLst>
          </p:cNvPr>
          <p:cNvSpPr txBox="1"/>
          <p:nvPr/>
        </p:nvSpPr>
        <p:spPr>
          <a:xfrm>
            <a:off x="6722874" y="2302299"/>
            <a:ext cx="5075698" cy="2677656"/>
          </a:xfrm>
          <a:prstGeom prst="rect">
            <a:avLst/>
          </a:prstGeom>
          <a:noFill/>
        </p:spPr>
        <p:txBody>
          <a:bodyPr wrap="square" rtlCol="0">
            <a:spAutoFit/>
          </a:bodyPr>
          <a:lstStyle/>
          <a:p>
            <a:pPr algn="just"/>
            <a:r>
              <a:rPr lang="es-MX" sz="2400" dirty="0">
                <a:latin typeface="Abadi Extra Light" panose="020B0204020104020204" pitchFamily="34" charset="0"/>
              </a:rPr>
              <a:t>Artículo 42 Bis. En los casos en que las autoridades competentes emitan una </a:t>
            </a:r>
            <a:r>
              <a:rPr lang="es-MX" sz="2400" b="1" u="sng" dirty="0">
                <a:latin typeface="Abadi Extra Light" panose="020B0204020104020204" pitchFamily="34" charset="0"/>
              </a:rPr>
              <a:t>declaratoria de contingencia sanitaria</a:t>
            </a:r>
            <a:r>
              <a:rPr lang="es-MX" sz="2400" dirty="0">
                <a:latin typeface="Abadi Extra Light" panose="020B0204020104020204" pitchFamily="34" charset="0"/>
              </a:rPr>
              <a:t>, conforme a las disposiciones aplicables, que implique la suspensión de las labores, </a:t>
            </a:r>
            <a:r>
              <a:rPr lang="es-MX" sz="2400" b="1" u="sng" dirty="0">
                <a:latin typeface="Abadi Extra Light" panose="020B0204020104020204" pitchFamily="34" charset="0"/>
              </a:rPr>
              <a:t>se estará a lo dispuesto por el artículo 429, fracción IV </a:t>
            </a:r>
            <a:r>
              <a:rPr lang="es-MX" sz="2400" dirty="0">
                <a:latin typeface="Abadi Extra Light" panose="020B0204020104020204" pitchFamily="34" charset="0"/>
              </a:rPr>
              <a:t>de esta Ley.</a:t>
            </a:r>
            <a:endParaRPr lang="es-ES" sz="2800" dirty="0">
              <a:solidFill>
                <a:srgbClr val="005B7D"/>
              </a:solidFill>
              <a:latin typeface="Abadi Extra Light" panose="020B0204020104020204" pitchFamily="34" charset="0"/>
            </a:endParaRPr>
          </a:p>
        </p:txBody>
      </p:sp>
      <p:pic>
        <p:nvPicPr>
          <p:cNvPr id="16" name="Imagen 15">
            <a:extLst>
              <a:ext uri="{FF2B5EF4-FFF2-40B4-BE49-F238E27FC236}">
                <a16:creationId xmlns:a16="http://schemas.microsoft.com/office/drawing/2014/main" id="{29D8CE35-37B7-4BAB-90D7-843D3B59FE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7226" y="2017809"/>
            <a:ext cx="3312219" cy="2902486"/>
          </a:xfrm>
          <a:prstGeom prst="rect">
            <a:avLst/>
          </a:prstGeom>
        </p:spPr>
      </p:pic>
    </p:spTree>
    <p:extLst>
      <p:ext uri="{BB962C8B-B14F-4D97-AF65-F5344CB8AC3E}">
        <p14:creationId xmlns:p14="http://schemas.microsoft.com/office/powerpoint/2010/main" val="1025355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461665"/>
          </a:xfrm>
          <a:prstGeom prst="rect">
            <a:avLst/>
          </a:prstGeom>
          <a:noFill/>
        </p:spPr>
        <p:txBody>
          <a:bodyPr wrap="square" rtlCol="0">
            <a:spAutoFit/>
          </a:bodyPr>
          <a:lstStyle/>
          <a:p>
            <a:pPr lvl="0"/>
            <a:r>
              <a:rPr kumimoji="0" lang="es-ES"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rPr>
              <a:t>I. Marco Legal.</a:t>
            </a:r>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3" name="CuadroTexto 2">
            <a:extLst>
              <a:ext uri="{FF2B5EF4-FFF2-40B4-BE49-F238E27FC236}">
                <a16:creationId xmlns:a16="http://schemas.microsoft.com/office/drawing/2014/main" id="{DDC6DE89-C768-41BB-8EBF-699E03895428}"/>
              </a:ext>
            </a:extLst>
          </p:cNvPr>
          <p:cNvSpPr txBox="1"/>
          <p:nvPr/>
        </p:nvSpPr>
        <p:spPr>
          <a:xfrm>
            <a:off x="6722874" y="2302299"/>
            <a:ext cx="5075698" cy="3693319"/>
          </a:xfrm>
          <a:prstGeom prst="rect">
            <a:avLst/>
          </a:prstGeom>
          <a:noFill/>
        </p:spPr>
        <p:txBody>
          <a:bodyPr wrap="square" rtlCol="0">
            <a:spAutoFit/>
          </a:bodyPr>
          <a:lstStyle/>
          <a:p>
            <a:pPr algn="just"/>
            <a:r>
              <a:rPr lang="es-MX" dirty="0">
                <a:latin typeface="Abadi Extra Light" panose="020B0204020104020204" pitchFamily="34" charset="0"/>
              </a:rPr>
              <a:t>Artículo 427.- Son causas de suspensión temporal de las relaciones de trabajo en una empresa o establecimiento: </a:t>
            </a:r>
          </a:p>
          <a:p>
            <a:pPr algn="just"/>
            <a:endParaRPr lang="es-MX" dirty="0">
              <a:latin typeface="Abadi Extra Light" panose="020B0204020104020204" pitchFamily="34" charset="0"/>
            </a:endParaRPr>
          </a:p>
          <a:p>
            <a:pPr algn="just"/>
            <a:r>
              <a:rPr lang="es-MX" dirty="0">
                <a:latin typeface="Abadi Extra Light" panose="020B0204020104020204" pitchFamily="34" charset="0"/>
              </a:rPr>
              <a:t>I. La fuerza mayor o el caso fortuito no imputable al patrón, o su incapacidad física o mental o su muerte, que produzca como consecuencia </a:t>
            </a:r>
            <a:r>
              <a:rPr lang="es-MX" b="1" u="sng" dirty="0">
                <a:latin typeface="Abadi Extra Light" panose="020B0204020104020204" pitchFamily="34" charset="0"/>
              </a:rPr>
              <a:t>necesaria, inmediata y directa</a:t>
            </a:r>
            <a:r>
              <a:rPr lang="es-MX" dirty="0">
                <a:latin typeface="Abadi Extra Light" panose="020B0204020104020204" pitchFamily="34" charset="0"/>
              </a:rPr>
              <a:t>, la suspensión de los trabajos</a:t>
            </a:r>
          </a:p>
          <a:p>
            <a:pPr algn="just"/>
            <a:endParaRPr lang="es-MX" dirty="0">
              <a:latin typeface="Abadi Extra Light" panose="020B0204020104020204" pitchFamily="34" charset="0"/>
            </a:endParaRPr>
          </a:p>
          <a:p>
            <a:pPr algn="just"/>
            <a:r>
              <a:rPr lang="es-MX" dirty="0">
                <a:latin typeface="Abadi Extra Light" panose="020B0204020104020204" pitchFamily="34" charset="0"/>
              </a:rPr>
              <a:t>VII. La suspensión de labores o trabajos, que declare la autoridad sanitaria competente, en los casos de </a:t>
            </a:r>
            <a:r>
              <a:rPr lang="es-MX" b="1" u="sng" dirty="0">
                <a:latin typeface="Abadi Extra Light" panose="020B0204020104020204" pitchFamily="34" charset="0"/>
              </a:rPr>
              <a:t>contingencia sanitaria</a:t>
            </a:r>
            <a:r>
              <a:rPr lang="es-MX" dirty="0">
                <a:latin typeface="Abadi Extra Light" panose="020B0204020104020204" pitchFamily="34" charset="0"/>
              </a:rPr>
              <a:t>. </a:t>
            </a:r>
            <a:endParaRPr lang="es-ES" dirty="0">
              <a:solidFill>
                <a:srgbClr val="005B7D"/>
              </a:solidFill>
              <a:latin typeface="Abadi Extra Light" panose="020B0204020104020204" pitchFamily="34" charset="0"/>
            </a:endParaRPr>
          </a:p>
          <a:p>
            <a:endParaRPr lang="es-ES" sz="2000" dirty="0">
              <a:solidFill>
                <a:srgbClr val="005B7D"/>
              </a:solidFill>
              <a:latin typeface="Abadi Extra Light" panose="020B0204020104020204" pitchFamily="34" charset="0"/>
            </a:endParaRPr>
          </a:p>
        </p:txBody>
      </p:sp>
      <p:pic>
        <p:nvPicPr>
          <p:cNvPr id="10" name="Imagen 9">
            <a:extLst>
              <a:ext uri="{FF2B5EF4-FFF2-40B4-BE49-F238E27FC236}">
                <a16:creationId xmlns:a16="http://schemas.microsoft.com/office/drawing/2014/main" id="{30754FF3-BE23-4153-8F45-4191460979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7227" y="2256579"/>
            <a:ext cx="3312219" cy="2902486"/>
          </a:xfrm>
          <a:prstGeom prst="rect">
            <a:avLst/>
          </a:prstGeom>
        </p:spPr>
      </p:pic>
    </p:spTree>
    <p:extLst>
      <p:ext uri="{BB962C8B-B14F-4D97-AF65-F5344CB8AC3E}">
        <p14:creationId xmlns:p14="http://schemas.microsoft.com/office/powerpoint/2010/main" val="336097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461665"/>
          </a:xfrm>
          <a:prstGeom prst="rect">
            <a:avLst/>
          </a:prstGeom>
          <a:noFill/>
        </p:spPr>
        <p:txBody>
          <a:bodyPr wrap="square" rtlCol="0">
            <a:spAutoFit/>
          </a:bodyPr>
          <a:lstStyle/>
          <a:p>
            <a:pPr lvl="0"/>
            <a:r>
              <a:rPr kumimoji="0" lang="es-ES"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rPr>
              <a:t>I. Marco Legal.</a:t>
            </a:r>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3" name="CuadroTexto 2">
            <a:extLst>
              <a:ext uri="{FF2B5EF4-FFF2-40B4-BE49-F238E27FC236}">
                <a16:creationId xmlns:a16="http://schemas.microsoft.com/office/drawing/2014/main" id="{DDC6DE89-C768-41BB-8EBF-699E03895428}"/>
              </a:ext>
            </a:extLst>
          </p:cNvPr>
          <p:cNvSpPr txBox="1"/>
          <p:nvPr/>
        </p:nvSpPr>
        <p:spPr>
          <a:xfrm>
            <a:off x="6770442" y="1690718"/>
            <a:ext cx="5075698" cy="4524315"/>
          </a:xfrm>
          <a:prstGeom prst="rect">
            <a:avLst/>
          </a:prstGeom>
          <a:noFill/>
        </p:spPr>
        <p:txBody>
          <a:bodyPr wrap="square" rtlCol="0">
            <a:spAutoFit/>
          </a:bodyPr>
          <a:lstStyle/>
          <a:p>
            <a:pPr algn="just"/>
            <a:r>
              <a:rPr lang="es-MX" dirty="0">
                <a:latin typeface="Abadi Extra Light" panose="020B0204020104020204" pitchFamily="34" charset="0"/>
              </a:rPr>
              <a:t>Artículo 429.- En los casos señalados en el artículo 427, se observarán las normas siguientes: </a:t>
            </a:r>
          </a:p>
          <a:p>
            <a:pPr algn="just"/>
            <a:endParaRPr lang="es-MX" dirty="0">
              <a:latin typeface="Abadi Extra Light" panose="020B0204020104020204" pitchFamily="34" charset="0"/>
            </a:endParaRPr>
          </a:p>
          <a:p>
            <a:pPr algn="just"/>
            <a:r>
              <a:rPr lang="es-MX" dirty="0">
                <a:latin typeface="Abadi Extra Light" panose="020B0204020104020204" pitchFamily="34" charset="0"/>
              </a:rPr>
              <a:t>I. Si se trata de la fracción I, el patrón o su representante, </a:t>
            </a:r>
            <a:r>
              <a:rPr lang="es-MX" b="1" u="sng" dirty="0">
                <a:latin typeface="Abadi Extra Light" panose="020B0204020104020204" pitchFamily="34" charset="0"/>
              </a:rPr>
              <a:t>dará aviso de la suspensión al Tribunal, para que éste, previo el procedimiento consignado en el Procedimiento Especial Colectivo</a:t>
            </a:r>
            <a:r>
              <a:rPr lang="es-MX" dirty="0">
                <a:latin typeface="Abadi Extra Light" panose="020B0204020104020204" pitchFamily="34" charset="0"/>
              </a:rPr>
              <a:t> establecido en el artículo 897 y subsecuentes de esta Ley, </a:t>
            </a:r>
            <a:r>
              <a:rPr lang="es-MX" b="1" u="sng" dirty="0">
                <a:latin typeface="Abadi Extra Light" panose="020B0204020104020204" pitchFamily="34" charset="0"/>
              </a:rPr>
              <a:t>la apruebe o desapruebe;</a:t>
            </a:r>
          </a:p>
          <a:p>
            <a:pPr algn="just"/>
            <a:endParaRPr lang="es-MX" dirty="0">
              <a:solidFill>
                <a:srgbClr val="005B7D"/>
              </a:solidFill>
              <a:latin typeface="Abadi Extra Light" panose="020B0204020104020204" pitchFamily="34" charset="0"/>
            </a:endParaRPr>
          </a:p>
          <a:p>
            <a:pPr algn="just"/>
            <a:r>
              <a:rPr lang="es-MX" dirty="0">
                <a:latin typeface="Abadi Extra Light" panose="020B0204020104020204" pitchFamily="34" charset="0"/>
              </a:rPr>
              <a:t>IV. Si se trata de la fracción VII, </a:t>
            </a:r>
            <a:r>
              <a:rPr lang="es-MX" b="1" u="sng" dirty="0">
                <a:latin typeface="Abadi Extra Light" panose="020B0204020104020204" pitchFamily="34" charset="0"/>
              </a:rPr>
              <a:t>el patrón no requerirá aprobación o autorización del Tribunal </a:t>
            </a:r>
            <a:r>
              <a:rPr lang="es-MX" dirty="0">
                <a:latin typeface="Abadi Extra Light" panose="020B0204020104020204" pitchFamily="34" charset="0"/>
              </a:rPr>
              <a:t>y estará obligado a pagar a sus trabajadores una indemnización equivalente </a:t>
            </a:r>
            <a:r>
              <a:rPr lang="es-MX" b="1" u="sng" dirty="0">
                <a:latin typeface="Abadi Extra Light" panose="020B0204020104020204" pitchFamily="34" charset="0"/>
              </a:rPr>
              <a:t>a un día de salario mínimo general vigente, por cada día que dure la suspensión, sin que pueda exceder de un mes.</a:t>
            </a:r>
            <a:endParaRPr lang="es-ES" b="1" u="sng" dirty="0">
              <a:solidFill>
                <a:srgbClr val="005B7D"/>
              </a:solidFill>
              <a:latin typeface="Abadi Extra Light" panose="020B0204020104020204" pitchFamily="34" charset="0"/>
            </a:endParaRPr>
          </a:p>
        </p:txBody>
      </p:sp>
      <p:pic>
        <p:nvPicPr>
          <p:cNvPr id="10" name="Imagen 9">
            <a:extLst>
              <a:ext uri="{FF2B5EF4-FFF2-40B4-BE49-F238E27FC236}">
                <a16:creationId xmlns:a16="http://schemas.microsoft.com/office/drawing/2014/main" id="{84A24D8D-AFF5-4285-875B-373C8B16CD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8921" y="2163501"/>
            <a:ext cx="3312219" cy="2902486"/>
          </a:xfrm>
          <a:prstGeom prst="rect">
            <a:avLst/>
          </a:prstGeom>
        </p:spPr>
      </p:pic>
    </p:spTree>
    <p:extLst>
      <p:ext uri="{BB962C8B-B14F-4D97-AF65-F5344CB8AC3E}">
        <p14:creationId xmlns:p14="http://schemas.microsoft.com/office/powerpoint/2010/main" val="338417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461665"/>
          </a:xfrm>
          <a:prstGeom prst="rect">
            <a:avLst/>
          </a:prstGeom>
          <a:noFill/>
        </p:spPr>
        <p:txBody>
          <a:bodyPr wrap="square" rtlCol="0">
            <a:spAutoFit/>
          </a:bodyPr>
          <a:lstStyle/>
          <a:p>
            <a:pPr lvl="0"/>
            <a:r>
              <a:rPr kumimoji="0" lang="es-ES"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rPr>
              <a:t>I. Marco Legal.</a:t>
            </a:r>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3" name="CuadroTexto 2">
            <a:extLst>
              <a:ext uri="{FF2B5EF4-FFF2-40B4-BE49-F238E27FC236}">
                <a16:creationId xmlns:a16="http://schemas.microsoft.com/office/drawing/2014/main" id="{DDC6DE89-C768-41BB-8EBF-699E03895428}"/>
              </a:ext>
            </a:extLst>
          </p:cNvPr>
          <p:cNvSpPr txBox="1"/>
          <p:nvPr/>
        </p:nvSpPr>
        <p:spPr>
          <a:xfrm>
            <a:off x="6770442" y="1690718"/>
            <a:ext cx="5075698" cy="1477328"/>
          </a:xfrm>
          <a:prstGeom prst="rect">
            <a:avLst/>
          </a:prstGeom>
          <a:noFill/>
        </p:spPr>
        <p:txBody>
          <a:bodyPr wrap="square" rtlCol="0">
            <a:spAutoFit/>
          </a:bodyPr>
          <a:lstStyle/>
          <a:p>
            <a:pPr algn="just"/>
            <a:r>
              <a:rPr lang="es-MX" dirty="0">
                <a:latin typeface="Abadi Extra Light" panose="020B0204020104020204" pitchFamily="34" charset="0"/>
              </a:rPr>
              <a:t>Artículo 428.- La suspensión puede afectar a toda una empresa o establecimiento o a parte de ellos. Se tomará en cuenta el escalafón de los trabajadores a efecto de que sean suspendidos los de menor antigüedad.</a:t>
            </a:r>
            <a:endParaRPr lang="es-ES" dirty="0">
              <a:solidFill>
                <a:srgbClr val="005B7D"/>
              </a:solidFill>
              <a:latin typeface="Abadi Extra Light" panose="020B0204020104020204" pitchFamily="34" charset="0"/>
            </a:endParaRPr>
          </a:p>
        </p:txBody>
      </p:sp>
      <p:pic>
        <p:nvPicPr>
          <p:cNvPr id="10" name="Imagen 9">
            <a:extLst>
              <a:ext uri="{FF2B5EF4-FFF2-40B4-BE49-F238E27FC236}">
                <a16:creationId xmlns:a16="http://schemas.microsoft.com/office/drawing/2014/main" id="{84A24D8D-AFF5-4285-875B-373C8B16CD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8921" y="2163501"/>
            <a:ext cx="3312219" cy="2902486"/>
          </a:xfrm>
          <a:prstGeom prst="rect">
            <a:avLst/>
          </a:prstGeom>
        </p:spPr>
      </p:pic>
      <p:sp>
        <p:nvSpPr>
          <p:cNvPr id="12" name="CuadroTexto 11">
            <a:extLst>
              <a:ext uri="{FF2B5EF4-FFF2-40B4-BE49-F238E27FC236}">
                <a16:creationId xmlns:a16="http://schemas.microsoft.com/office/drawing/2014/main" id="{21EA16C1-BED3-430F-BA61-0149C095676D}"/>
              </a:ext>
            </a:extLst>
          </p:cNvPr>
          <p:cNvSpPr txBox="1"/>
          <p:nvPr/>
        </p:nvSpPr>
        <p:spPr>
          <a:xfrm>
            <a:off x="6772173" y="3614744"/>
            <a:ext cx="5075698" cy="2308324"/>
          </a:xfrm>
          <a:prstGeom prst="rect">
            <a:avLst/>
          </a:prstGeom>
          <a:noFill/>
        </p:spPr>
        <p:txBody>
          <a:bodyPr wrap="square" rtlCol="0">
            <a:spAutoFit/>
          </a:bodyPr>
          <a:lstStyle/>
          <a:p>
            <a:pPr algn="just"/>
            <a:r>
              <a:rPr lang="es-MX" dirty="0">
                <a:latin typeface="Abadi Extra Light" panose="020B0204020104020204" pitchFamily="34" charset="0"/>
              </a:rPr>
              <a:t>Artículo 430.- El Tribunal, con excepción de los casos a que se refiere la fracción VII del artículo 427, </a:t>
            </a:r>
            <a:r>
              <a:rPr lang="es-MX" b="1" u="sng" dirty="0">
                <a:latin typeface="Abadi Extra Light" panose="020B0204020104020204" pitchFamily="34" charset="0"/>
              </a:rPr>
              <a:t>al sancionar o autorizar la suspensión, fijará la indemnización que deba pagarse a los trabajadores, tomando en consideración</a:t>
            </a:r>
            <a:r>
              <a:rPr lang="es-MX" dirty="0">
                <a:latin typeface="Abadi Extra Light" panose="020B0204020104020204" pitchFamily="34" charset="0"/>
              </a:rPr>
              <a:t>, entre otras circunstancias, el tiempo probable de suspensión de los trabajos y la posibilidad de que encuentren nueva ocupación, </a:t>
            </a:r>
            <a:r>
              <a:rPr lang="es-MX" b="1" u="sng" dirty="0">
                <a:latin typeface="Abadi Extra Light" panose="020B0204020104020204" pitchFamily="34" charset="0"/>
              </a:rPr>
              <a:t>sin que pueda exceder del importe de un mes de salario.</a:t>
            </a:r>
            <a:endParaRPr lang="es-ES" b="1" u="sng" dirty="0">
              <a:solidFill>
                <a:srgbClr val="005B7D"/>
              </a:solidFill>
              <a:latin typeface="Abadi Extra Light" panose="020B0204020104020204" pitchFamily="34" charset="0"/>
            </a:endParaRPr>
          </a:p>
        </p:txBody>
      </p:sp>
    </p:spTree>
    <p:extLst>
      <p:ext uri="{BB962C8B-B14F-4D97-AF65-F5344CB8AC3E}">
        <p14:creationId xmlns:p14="http://schemas.microsoft.com/office/powerpoint/2010/main" val="120832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461665"/>
          </a:xfrm>
          <a:prstGeom prst="rect">
            <a:avLst/>
          </a:prstGeom>
          <a:noFill/>
        </p:spPr>
        <p:txBody>
          <a:bodyPr wrap="square" rtlCol="0">
            <a:spAutoFit/>
          </a:bodyPr>
          <a:lstStyle/>
          <a:p>
            <a:pPr lvl="0"/>
            <a:r>
              <a:rPr kumimoji="0" lang="es-ES"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rPr>
              <a:t>I. Marco Legal.</a:t>
            </a:r>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sp>
        <p:nvSpPr>
          <p:cNvPr id="3" name="CuadroTexto 2">
            <a:extLst>
              <a:ext uri="{FF2B5EF4-FFF2-40B4-BE49-F238E27FC236}">
                <a16:creationId xmlns:a16="http://schemas.microsoft.com/office/drawing/2014/main" id="{DDC6DE89-C768-41BB-8EBF-699E03895428}"/>
              </a:ext>
            </a:extLst>
          </p:cNvPr>
          <p:cNvSpPr txBox="1"/>
          <p:nvPr/>
        </p:nvSpPr>
        <p:spPr>
          <a:xfrm>
            <a:off x="6752192" y="2612514"/>
            <a:ext cx="5075698" cy="2308324"/>
          </a:xfrm>
          <a:prstGeom prst="rect">
            <a:avLst/>
          </a:prstGeom>
          <a:noFill/>
        </p:spPr>
        <p:txBody>
          <a:bodyPr wrap="square" rtlCol="0">
            <a:spAutoFit/>
          </a:bodyPr>
          <a:lstStyle/>
          <a:p>
            <a:pPr algn="just"/>
            <a:r>
              <a:rPr lang="es-MX" dirty="0">
                <a:latin typeface="Abadi Extra Light" panose="020B0204020104020204" pitchFamily="34" charset="0"/>
              </a:rPr>
              <a:t>Artículo 431.- </a:t>
            </a:r>
            <a:r>
              <a:rPr lang="es-MX" b="1" u="sng" dirty="0">
                <a:latin typeface="Abadi Extra Light" panose="020B0204020104020204" pitchFamily="34" charset="0"/>
              </a:rPr>
              <a:t>El sindicato y los trabajadores </a:t>
            </a:r>
            <a:r>
              <a:rPr lang="es-MX" dirty="0">
                <a:latin typeface="Abadi Extra Light" panose="020B0204020104020204" pitchFamily="34" charset="0"/>
              </a:rPr>
              <a:t>podrán solicitar </a:t>
            </a:r>
            <a:r>
              <a:rPr lang="es-MX" b="1" u="sng" dirty="0">
                <a:latin typeface="Abadi Extra Light" panose="020B0204020104020204" pitchFamily="34" charset="0"/>
              </a:rPr>
              <a:t>cada seis meses del Tribunal que verifique si subsisten las causas que originaron la suspensión</a:t>
            </a:r>
            <a:r>
              <a:rPr lang="es-MX" dirty="0">
                <a:latin typeface="Abadi Extra Light" panose="020B0204020104020204" pitchFamily="34" charset="0"/>
              </a:rPr>
              <a:t>. Sí el Tribunal resuelve que no subsisten, fijará un término no mayor de treinta días, para la reanudación de los trabajos. Si el patrón no los reanuda, los trabajadores tendrán derecho a la indemnización señalada en el artículo 50.</a:t>
            </a:r>
            <a:endParaRPr lang="es-ES" dirty="0">
              <a:solidFill>
                <a:srgbClr val="005B7D"/>
              </a:solidFill>
              <a:latin typeface="Abadi Extra Light" panose="020B0204020104020204" pitchFamily="34" charset="0"/>
            </a:endParaRPr>
          </a:p>
        </p:txBody>
      </p:sp>
      <p:pic>
        <p:nvPicPr>
          <p:cNvPr id="10" name="Imagen 9">
            <a:extLst>
              <a:ext uri="{FF2B5EF4-FFF2-40B4-BE49-F238E27FC236}">
                <a16:creationId xmlns:a16="http://schemas.microsoft.com/office/drawing/2014/main" id="{84A24D8D-AFF5-4285-875B-373C8B16CD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8921" y="2163501"/>
            <a:ext cx="3312219" cy="2902486"/>
          </a:xfrm>
          <a:prstGeom prst="rect">
            <a:avLst/>
          </a:prstGeom>
        </p:spPr>
      </p:pic>
    </p:spTree>
    <p:extLst>
      <p:ext uri="{BB962C8B-B14F-4D97-AF65-F5344CB8AC3E}">
        <p14:creationId xmlns:p14="http://schemas.microsoft.com/office/powerpoint/2010/main" val="2245976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84760-045C-4109-AAD5-0A0E09805C55}"/>
              </a:ext>
            </a:extLst>
          </p:cNvPr>
          <p:cNvSpPr>
            <a:spLocks noGrp="1"/>
          </p:cNvSpPr>
          <p:nvPr>
            <p:ph type="title"/>
          </p:nvPr>
        </p:nvSpPr>
        <p:spPr>
          <a:xfrm>
            <a:off x="8022024" y="3231931"/>
            <a:ext cx="3852041" cy="1834056"/>
          </a:xfrm>
        </p:spPr>
        <p:txBody>
          <a:bodyPr vert="horz" lIns="91440" tIns="45720" rIns="91440" bIns="45720" rtlCol="0" anchor="b">
            <a:normAutofit/>
          </a:bodyPr>
          <a:lstStyle/>
          <a:p>
            <a:pPr algn="ctr"/>
            <a:endParaRPr lang="en-US" sz="4000"/>
          </a:p>
        </p:txBody>
      </p:sp>
      <p:pic>
        <p:nvPicPr>
          <p:cNvPr id="5" name="Marcador de contenido 4" descr="Imagen que contiene captura de pantalla&#10;&#10;Descripción generada automáticamente">
            <a:extLst>
              <a:ext uri="{FF2B5EF4-FFF2-40B4-BE49-F238E27FC236}">
                <a16:creationId xmlns:a16="http://schemas.microsoft.com/office/drawing/2014/main" id="{B9E54D13-A32B-403E-8EE9-F5424508D1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1"/>
          <a:stretch/>
        </p:blipFill>
        <p:spPr>
          <a:xfrm>
            <a:off x="20" y="9"/>
            <a:ext cx="12191980" cy="6857991"/>
          </a:xfrm>
          <a:prstGeom prst="rect">
            <a:avLst/>
          </a:prstGeom>
        </p:spPr>
      </p:pic>
      <p:sp>
        <p:nvSpPr>
          <p:cNvPr id="9" name="Triángulo isósceles 8">
            <a:extLst>
              <a:ext uri="{FF2B5EF4-FFF2-40B4-BE49-F238E27FC236}">
                <a16:creationId xmlns:a16="http://schemas.microsoft.com/office/drawing/2014/main" id="{C7E02540-BAE7-4D21-A0B4-7921F1052C44}"/>
              </a:ext>
            </a:extLst>
          </p:cNvPr>
          <p:cNvSpPr/>
          <p:nvPr/>
        </p:nvSpPr>
        <p:spPr>
          <a:xfrm>
            <a:off x="4143386" y="543409"/>
            <a:ext cx="501645" cy="504343"/>
          </a:xfrm>
          <a:prstGeom prst="triangle">
            <a:avLst>
              <a:gd name="adj" fmla="val 42921"/>
            </a:avLst>
          </a:prstGeom>
          <a:solidFill>
            <a:srgbClr val="165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A7FACE35-227B-446C-BAB6-3FB311A5AEB1}"/>
              </a:ext>
            </a:extLst>
          </p:cNvPr>
          <p:cNvPicPr>
            <a:picLocks noChangeAspect="1"/>
          </p:cNvPicPr>
          <p:nvPr/>
        </p:nvPicPr>
        <p:blipFill>
          <a:blip r:embed="rId3"/>
          <a:stretch>
            <a:fillRect/>
          </a:stretch>
        </p:blipFill>
        <p:spPr>
          <a:xfrm>
            <a:off x="11748649" y="543408"/>
            <a:ext cx="308413" cy="504343"/>
          </a:xfrm>
          <a:prstGeom prst="rect">
            <a:avLst/>
          </a:prstGeom>
        </p:spPr>
      </p:pic>
      <p:pic>
        <p:nvPicPr>
          <p:cNvPr id="6" name="Imagen 5">
            <a:extLst>
              <a:ext uri="{FF2B5EF4-FFF2-40B4-BE49-F238E27FC236}">
                <a16:creationId xmlns:a16="http://schemas.microsoft.com/office/drawing/2014/main" id="{8CF49AF7-AC82-45E0-8DC7-AD5744B56A78}"/>
              </a:ext>
            </a:extLst>
          </p:cNvPr>
          <p:cNvPicPr>
            <a:picLocks noChangeAspect="1"/>
          </p:cNvPicPr>
          <p:nvPr/>
        </p:nvPicPr>
        <p:blipFill>
          <a:blip r:embed="rId4"/>
          <a:stretch>
            <a:fillRect/>
          </a:stretch>
        </p:blipFill>
        <p:spPr>
          <a:xfrm>
            <a:off x="393428" y="2593047"/>
            <a:ext cx="2275896" cy="1455081"/>
          </a:xfrm>
          <a:prstGeom prst="rect">
            <a:avLst/>
          </a:prstGeom>
        </p:spPr>
      </p:pic>
      <p:pic>
        <p:nvPicPr>
          <p:cNvPr id="7" name="Imagen 6">
            <a:extLst>
              <a:ext uri="{FF2B5EF4-FFF2-40B4-BE49-F238E27FC236}">
                <a16:creationId xmlns:a16="http://schemas.microsoft.com/office/drawing/2014/main" id="{5522BC6B-9F08-440C-8191-A5737F5002C8}"/>
              </a:ext>
            </a:extLst>
          </p:cNvPr>
          <p:cNvPicPr>
            <a:picLocks noChangeAspect="1"/>
          </p:cNvPicPr>
          <p:nvPr/>
        </p:nvPicPr>
        <p:blipFill>
          <a:blip r:embed="rId5"/>
          <a:stretch>
            <a:fillRect/>
          </a:stretch>
        </p:blipFill>
        <p:spPr>
          <a:xfrm>
            <a:off x="4350059" y="543407"/>
            <a:ext cx="7524004" cy="504344"/>
          </a:xfrm>
          <a:prstGeom prst="rect">
            <a:avLst/>
          </a:prstGeom>
        </p:spPr>
      </p:pic>
      <p:sp>
        <p:nvSpPr>
          <p:cNvPr id="4" name="CuadroTexto 3">
            <a:extLst>
              <a:ext uri="{FF2B5EF4-FFF2-40B4-BE49-F238E27FC236}">
                <a16:creationId xmlns:a16="http://schemas.microsoft.com/office/drawing/2014/main" id="{CD9F67B7-CE2A-487D-8080-F2147CA02AC1}"/>
              </a:ext>
            </a:extLst>
          </p:cNvPr>
          <p:cNvSpPr txBox="1"/>
          <p:nvPr/>
        </p:nvSpPr>
        <p:spPr>
          <a:xfrm>
            <a:off x="4500979" y="564747"/>
            <a:ext cx="7373084" cy="830997"/>
          </a:xfrm>
          <a:prstGeom prst="rect">
            <a:avLst/>
          </a:prstGeom>
          <a:noFill/>
        </p:spPr>
        <p:txBody>
          <a:bodyPr wrap="square" rtlCol="0">
            <a:spAutoFit/>
          </a:bodyPr>
          <a:lstStyle/>
          <a:p>
            <a:r>
              <a:rPr kumimoji="0" lang="es-ES" sz="2400" b="0" i="0" strike="noStrike" kern="1200" cap="none" spc="0" normalizeH="0" baseline="0" noProof="0" dirty="0">
                <a:ln>
                  <a:noFill/>
                </a:ln>
                <a:solidFill>
                  <a:srgbClr val="F2F2F2"/>
                </a:solidFill>
                <a:effectLst/>
                <a:uLnTx/>
                <a:uFillTx/>
                <a:latin typeface="Abadi Extra Light" panose="020B0204020104020204" pitchFamily="34" charset="0"/>
              </a:rPr>
              <a:t>II. </a:t>
            </a:r>
            <a:r>
              <a:rPr lang="es-ES" sz="2400" b="1" dirty="0">
                <a:solidFill>
                  <a:srgbClr val="F2F2F2"/>
                </a:solidFill>
                <a:latin typeface="Abadi Extra Light" panose="020B0204020104020204" pitchFamily="34" charset="0"/>
                <a:ea typeface="Times New Roman" panose="02020603050405020304" pitchFamily="18" charset="0"/>
                <a:cs typeface="Times New Roman" panose="02020603050405020304" pitchFamily="18" charset="0"/>
              </a:rPr>
              <a:t>Actividades Esenciales.</a:t>
            </a:r>
            <a:endParaRPr lang="es-MX" sz="2400" dirty="0">
              <a:solidFill>
                <a:srgbClr val="F2F2F2"/>
              </a:solidFill>
              <a:effectLst/>
              <a:latin typeface="Abadi Extra Light" panose="020B0204020104020204" pitchFamily="34" charset="0"/>
              <a:ea typeface="Book Antiqua" panose="02040602050305030304" pitchFamily="18" charset="0"/>
              <a:cs typeface="Times New Roman" panose="02020603050405020304" pitchFamily="18" charset="0"/>
            </a:endParaRPr>
          </a:p>
          <a:p>
            <a:pPr lvl="0"/>
            <a:endParaRPr kumimoji="0" lang="es-MX" sz="2400" b="0" i="0" u="none" strike="noStrike" kern="1200" cap="none" spc="0" normalizeH="0" baseline="0" noProof="0" dirty="0">
              <a:ln>
                <a:noFill/>
              </a:ln>
              <a:solidFill>
                <a:srgbClr val="4472C4">
                  <a:lumMod val="20000"/>
                  <a:lumOff val="80000"/>
                </a:srgbClr>
              </a:solidFill>
              <a:effectLst/>
              <a:uLnTx/>
              <a:uFillTx/>
              <a:latin typeface="Abadi Extra Light" panose="020B0204020104020204" pitchFamily="34" charset="0"/>
              <a:ea typeface="+mn-ea"/>
              <a:cs typeface="+mn-cs"/>
            </a:endParaRPr>
          </a:p>
        </p:txBody>
      </p:sp>
      <p:pic>
        <p:nvPicPr>
          <p:cNvPr id="11" name="Imagen 10" descr="Imagen que contiene lego, juguete&#10;&#10;Descripción generada automáticamente">
            <a:extLst>
              <a:ext uri="{FF2B5EF4-FFF2-40B4-BE49-F238E27FC236}">
                <a16:creationId xmlns:a16="http://schemas.microsoft.com/office/drawing/2014/main" id="{F2473C75-AC67-4CBE-8507-67C6510FDA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614" y="3263919"/>
            <a:ext cx="3227384" cy="2601433"/>
          </a:xfrm>
          <a:prstGeom prst="rect">
            <a:avLst/>
          </a:prstGeom>
        </p:spPr>
      </p:pic>
      <p:sp>
        <p:nvSpPr>
          <p:cNvPr id="12" name="Marcador de contenido 5">
            <a:extLst>
              <a:ext uri="{FF2B5EF4-FFF2-40B4-BE49-F238E27FC236}">
                <a16:creationId xmlns:a16="http://schemas.microsoft.com/office/drawing/2014/main" id="{580BA9CB-3634-4600-9BE9-768EDAB0967B}"/>
              </a:ext>
            </a:extLst>
          </p:cNvPr>
          <p:cNvSpPr txBox="1">
            <a:spLocks/>
          </p:cNvSpPr>
          <p:nvPr/>
        </p:nvSpPr>
        <p:spPr>
          <a:xfrm>
            <a:off x="6827184" y="1315801"/>
            <a:ext cx="4754711" cy="52690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20000"/>
              </a:lnSpc>
              <a:spcAft>
                <a:spcPts val="200"/>
              </a:spcAft>
              <a:buFont typeface="+mj-lt"/>
              <a:buAutoNum type="alphaLcParenR"/>
            </a:pPr>
            <a:r>
              <a:rPr lang="es-MX" sz="1600" dirty="0">
                <a:latin typeface="Abadi Extra Light" panose="020B0204020104020204" pitchFamily="34" charset="0"/>
                <a:ea typeface="Times New Roman" panose="02020603050405020304" pitchFamily="18" charset="0"/>
                <a:cs typeface="Times New Roman" panose="02020603050405020304" pitchFamily="18" charset="0"/>
              </a:rPr>
              <a:t>Actividades laborales de la </a:t>
            </a:r>
            <a:r>
              <a:rPr lang="es-MX" sz="1600" b="1" u="sng" dirty="0">
                <a:latin typeface="Abadi Extra Light" panose="020B0204020104020204" pitchFamily="34" charset="0"/>
                <a:ea typeface="Times New Roman" panose="02020603050405020304" pitchFamily="18" charset="0"/>
                <a:cs typeface="Times New Roman" panose="02020603050405020304" pitchFamily="18" charset="0"/>
              </a:rPr>
              <a:t>rama médica, paramédica, administrativa y de apoyo en todo el Sistema Nacional de Salud</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También </a:t>
            </a:r>
            <a:r>
              <a:rPr lang="es-MX" sz="1600" b="1" u="sng" dirty="0">
                <a:latin typeface="Abadi Extra Light" panose="020B0204020104020204" pitchFamily="34" charset="0"/>
                <a:ea typeface="Times New Roman" panose="02020603050405020304" pitchFamily="18" charset="0"/>
                <a:cs typeface="Times New Roman" panose="02020603050405020304" pitchFamily="18" charset="0"/>
              </a:rPr>
              <a:t>los que participan en su abasto, servicios y proveeduría</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por ejemplo: sector farmacéutico, tanto en su producción como en su distribución (farmacias); la manufactura de insumos, equipamiento médico y tecnologías para la atención de la salud; los involucrados en la disposición adecuada de los residuos peligrosos biológicos-infecciosos (RPBI), </a:t>
            </a:r>
            <a:r>
              <a:rPr lang="es-MX" sz="1600" b="1" u="sng" dirty="0">
                <a:latin typeface="Abadi Extra Light" panose="020B0204020104020204" pitchFamily="34" charset="0"/>
                <a:ea typeface="Times New Roman" panose="02020603050405020304" pitchFamily="18" charset="0"/>
                <a:cs typeface="Times New Roman" panose="02020603050405020304" pitchFamily="18" charset="0"/>
              </a:rPr>
              <a:t>así como la limpieza y sanitización de las unidades médicas en los diferentes niveles de atención</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a:t>
            </a:r>
          </a:p>
          <a:p>
            <a:pPr marL="342900" indent="-342900" algn="just">
              <a:lnSpc>
                <a:spcPct val="120000"/>
              </a:lnSpc>
              <a:spcAft>
                <a:spcPts val="200"/>
              </a:spcAft>
              <a:buFont typeface="+mj-lt"/>
              <a:buAutoNum type="alphaLcParenR"/>
            </a:pPr>
            <a:r>
              <a:rPr lang="es-MX" sz="1600" dirty="0">
                <a:latin typeface="Abadi Extra Light" panose="020B0204020104020204" pitchFamily="34" charset="0"/>
                <a:ea typeface="Times New Roman" panose="02020603050405020304" pitchFamily="18" charset="0"/>
                <a:cs typeface="Times New Roman" panose="02020603050405020304" pitchFamily="18" charset="0"/>
              </a:rPr>
              <a:t>Las involucradas en la </a:t>
            </a:r>
            <a:r>
              <a:rPr lang="es-MX" sz="1600" b="1" u="sng" dirty="0">
                <a:latin typeface="Abadi Extra Light" panose="020B0204020104020204" pitchFamily="34" charset="0"/>
                <a:ea typeface="Times New Roman" panose="02020603050405020304" pitchFamily="18" charset="0"/>
                <a:cs typeface="Times New Roman" panose="02020603050405020304" pitchFamily="18" charset="0"/>
              </a:rPr>
              <a:t>seguridad pública y la protección ciudadana</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en la defensa de la integridad y la soberanía nacionales; la </a:t>
            </a:r>
            <a:r>
              <a:rPr lang="es-MX" sz="1600" b="1" u="sng" dirty="0">
                <a:latin typeface="Abadi Extra Light" panose="020B0204020104020204" pitchFamily="34" charset="0"/>
                <a:ea typeface="Times New Roman" panose="02020603050405020304" pitchFamily="18" charset="0"/>
                <a:cs typeface="Times New Roman" panose="02020603050405020304" pitchFamily="18" charset="0"/>
              </a:rPr>
              <a:t>procuración e impartición de justicia</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 así como la </a:t>
            </a:r>
            <a:r>
              <a:rPr lang="es-MX" sz="1600" b="1" u="sng" dirty="0">
                <a:latin typeface="Abadi Extra Light" panose="020B0204020104020204" pitchFamily="34" charset="0"/>
                <a:ea typeface="Times New Roman" panose="02020603050405020304" pitchFamily="18" charset="0"/>
                <a:cs typeface="Times New Roman" panose="02020603050405020304" pitchFamily="18" charset="0"/>
              </a:rPr>
              <a:t>actividad legislativa en los niveles federal y estatal</a:t>
            </a:r>
            <a:r>
              <a:rPr lang="es-MX" sz="1600" dirty="0">
                <a:latin typeface="Abadi Extra Light" panose="020B0204020104020204" pitchFamily="34" charset="0"/>
                <a:ea typeface="Times New Roman" panose="02020603050405020304" pitchFamily="18" charset="0"/>
                <a:cs typeface="Times New Roman" panose="02020603050405020304" pitchFamily="18" charset="0"/>
              </a:rPr>
              <a:t>;</a:t>
            </a:r>
            <a:endParaRPr lang="es-MX" sz="1600" dirty="0">
              <a:latin typeface="Abadi Extra Light" panose="020B0204020104020204" pitchFamily="34" charset="0"/>
              <a:ea typeface="Book Antiqua" panose="02040602050305030304" pitchFamily="18" charset="0"/>
              <a:cs typeface="Times New Roman" panose="02020603050405020304" pitchFamily="18" charset="0"/>
            </a:endParaRPr>
          </a:p>
          <a:p>
            <a:pPr marL="30480" indent="0" algn="just">
              <a:lnSpc>
                <a:spcPct val="120000"/>
              </a:lnSpc>
              <a:spcAft>
                <a:spcPts val="200"/>
              </a:spcAft>
              <a:buFont typeface="Arial" panose="020B0604020202020204" pitchFamily="34" charset="0"/>
              <a:buNone/>
            </a:pPr>
            <a:endParaRPr lang="es-MX" dirty="0">
              <a:solidFill>
                <a:srgbClr val="595959"/>
              </a:solidFill>
              <a:latin typeface="Titillium Web" panose="00000500000000000000"/>
              <a:ea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14782238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 REFORMA LABORAL.potx  -  Autorecuperado" id="{23EAE8E0-6C13-48A1-9856-28AF4B6C6712}" vid="{07F85AC3-7B8A-4819-9E6F-BA9BD4B60920}"/>
    </a:ext>
  </a:extLst>
</a:theme>
</file>

<file path=docProps/app.xml><?xml version="1.0" encoding="utf-8"?>
<Properties xmlns="http://schemas.openxmlformats.org/officeDocument/2006/extended-properties" xmlns:vt="http://schemas.openxmlformats.org/officeDocument/2006/docPropsVTypes">
  <Template>Presentación Reforma Laboral</Template>
  <TotalTime>3381</TotalTime>
  <Words>3525</Words>
  <Application>Microsoft Office PowerPoint</Application>
  <PresentationFormat>Panorámica</PresentationFormat>
  <Paragraphs>289</Paragraphs>
  <Slides>39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39</vt:i4>
      </vt:variant>
    </vt:vector>
  </HeadingPairs>
  <TitlesOfParts>
    <vt:vector size="48" baseType="lpstr">
      <vt:lpstr>Abadi Extra Light</vt:lpstr>
      <vt:lpstr>Arial</vt:lpstr>
      <vt:lpstr>Arial Nova</vt:lpstr>
      <vt:lpstr>Calibri</vt:lpstr>
      <vt:lpstr>Calibri Light</vt:lpstr>
      <vt:lpstr>Symbol</vt:lpstr>
      <vt:lpstr>Times New Roman</vt:lpstr>
      <vt:lpstr>Titillium Web</vt:lpstr>
      <vt:lpstr>Tema de Office</vt:lpstr>
      <vt:lpstr>SARS-CoV-2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Dfffffffffffffffffffffffffffffffffffffffffffffffffffffffffffffffcv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Reforma Laboral</dc:title>
  <dc:creator>Eduardo Meléndez Goya</dc:creator>
  <cp:lastModifiedBy>Mauricio .</cp:lastModifiedBy>
  <cp:revision>32</cp:revision>
  <dcterms:created xsi:type="dcterms:W3CDTF">2020-04-20T15:28:51Z</dcterms:created>
  <dcterms:modified xsi:type="dcterms:W3CDTF">2020-05-25T18:26:20Z</dcterms:modified>
</cp:coreProperties>
</file>